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7"/>
  </p:notesMasterIdLst>
  <p:handoutMasterIdLst>
    <p:handoutMasterId r:id="rId78"/>
  </p:handoutMasterIdLst>
  <p:sldIdLst>
    <p:sldId id="257" r:id="rId2"/>
    <p:sldId id="259" r:id="rId3"/>
    <p:sldId id="374" r:id="rId4"/>
    <p:sldId id="322" r:id="rId5"/>
    <p:sldId id="323" r:id="rId6"/>
    <p:sldId id="324" r:id="rId7"/>
    <p:sldId id="328" r:id="rId8"/>
    <p:sldId id="331" r:id="rId9"/>
    <p:sldId id="326" r:id="rId10"/>
    <p:sldId id="343" r:id="rId11"/>
    <p:sldId id="333" r:id="rId12"/>
    <p:sldId id="334" r:id="rId13"/>
    <p:sldId id="335" r:id="rId14"/>
    <p:sldId id="307" r:id="rId15"/>
    <p:sldId id="308" r:id="rId16"/>
    <p:sldId id="309" r:id="rId17"/>
    <p:sldId id="336" r:id="rId18"/>
    <p:sldId id="337" r:id="rId19"/>
    <p:sldId id="338" r:id="rId20"/>
    <p:sldId id="339" r:id="rId21"/>
    <p:sldId id="340" r:id="rId22"/>
    <p:sldId id="330" r:id="rId23"/>
    <p:sldId id="375" r:id="rId24"/>
    <p:sldId id="346" r:id="rId25"/>
    <p:sldId id="347" r:id="rId26"/>
    <p:sldId id="348" r:id="rId27"/>
    <p:sldId id="349" r:id="rId28"/>
    <p:sldId id="351" r:id="rId29"/>
    <p:sldId id="352" r:id="rId30"/>
    <p:sldId id="353" r:id="rId31"/>
    <p:sldId id="354" r:id="rId32"/>
    <p:sldId id="355" r:id="rId33"/>
    <p:sldId id="356" r:id="rId34"/>
    <p:sldId id="357" r:id="rId35"/>
    <p:sldId id="376" r:id="rId36"/>
    <p:sldId id="304" r:id="rId37"/>
    <p:sldId id="377" r:id="rId38"/>
    <p:sldId id="312" r:id="rId39"/>
    <p:sldId id="378" r:id="rId40"/>
    <p:sldId id="316" r:id="rId41"/>
    <p:sldId id="317" r:id="rId42"/>
    <p:sldId id="305" r:id="rId43"/>
    <p:sldId id="319" r:id="rId44"/>
    <p:sldId id="341" r:id="rId45"/>
    <p:sldId id="383" r:id="rId46"/>
    <p:sldId id="384" r:id="rId47"/>
    <p:sldId id="385" r:id="rId48"/>
    <p:sldId id="345" r:id="rId49"/>
    <p:sldId id="604" r:id="rId50"/>
    <p:sldId id="477" r:id="rId51"/>
    <p:sldId id="478" r:id="rId52"/>
    <p:sldId id="483" r:id="rId53"/>
    <p:sldId id="486" r:id="rId54"/>
    <p:sldId id="487" r:id="rId55"/>
    <p:sldId id="488" r:id="rId56"/>
    <p:sldId id="585" r:id="rId57"/>
    <p:sldId id="586" r:id="rId58"/>
    <p:sldId id="587" r:id="rId59"/>
    <p:sldId id="588" r:id="rId60"/>
    <p:sldId id="589" r:id="rId61"/>
    <p:sldId id="493" r:id="rId62"/>
    <p:sldId id="496" r:id="rId63"/>
    <p:sldId id="537" r:id="rId64"/>
    <p:sldId id="576" r:id="rId65"/>
    <p:sldId id="598" r:id="rId66"/>
    <p:sldId id="547" r:id="rId67"/>
    <p:sldId id="603" r:id="rId68"/>
    <p:sldId id="554" r:id="rId69"/>
    <p:sldId id="557" r:id="rId70"/>
    <p:sldId id="558" r:id="rId71"/>
    <p:sldId id="559" r:id="rId72"/>
    <p:sldId id="560" r:id="rId73"/>
    <p:sldId id="561" r:id="rId74"/>
    <p:sldId id="562" r:id="rId75"/>
    <p:sldId id="303" r:id="rId76"/>
  </p:sldIdLst>
  <p:sldSz cx="9144000" cy="6858000" type="screen4x3"/>
  <p:notesSz cx="7099300" cy="10234613"/>
  <p:defaultTextStyle>
    <a:defPPr>
      <a:defRPr lang="pt-PT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C78383"/>
    <a:srgbClr val="990000"/>
    <a:srgbClr val="CC6600"/>
    <a:srgbClr val="FF99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F0CAA4-594D-449B-B611-8FBA3E885E28}" v="4" dt="2020-08-26T15:43:30.7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62893" autoAdjust="0"/>
    <p:restoredTop sz="86450"/>
  </p:normalViewPr>
  <p:slideViewPr>
    <p:cSldViewPr>
      <p:cViewPr varScale="1">
        <p:scale>
          <a:sx n="105" d="100"/>
          <a:sy n="105" d="100"/>
        </p:scale>
        <p:origin x="12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4008" y="18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microsoft.com/office/2015/10/relationships/revisionInfo" Target="revisionInfo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handoutMaster" Target="handoutMasters/handout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up423346@ms.uporto.pt" userId="886f1fb4-dee8-4943-9147-91ac47e3c32e" providerId="ADAL" clId="{5BF0CAA4-594D-449B-B611-8FBA3E885E28}"/>
    <pc:docChg chg="custSel modHandout">
      <pc:chgData name="up423346@ms.uporto.pt" userId="886f1fb4-dee8-4943-9147-91ac47e3c32e" providerId="ADAL" clId="{5BF0CAA4-594D-449B-B611-8FBA3E885E28}" dt="2020-08-26T15:43:35.697" v="4" actId="20577"/>
      <pc:docMkLst>
        <pc:docMk/>
      </pc:docMkLst>
    </pc:docChg>
  </pc:docChgLst>
  <pc:docChgLst>
    <pc:chgData name="up423346@ms.uporto.pt" userId="886f1fb4-dee8-4943-9147-91ac47e3c32e" providerId="ADAL" clId="{AFC1B907-CF21-4A88-B06E-68B475750B8D}"/>
    <pc:docChg chg="undo custSel addSld delSld modSld sldOrd">
      <pc:chgData name="up423346@ms.uporto.pt" userId="886f1fb4-dee8-4943-9147-91ac47e3c32e" providerId="ADAL" clId="{AFC1B907-CF21-4A88-B06E-68B475750B8D}" dt="2020-08-12T14:34:43.381" v="614" actId="1076"/>
      <pc:docMkLst>
        <pc:docMk/>
      </pc:docMkLst>
      <pc:sldChg chg="modSp mod">
        <pc:chgData name="up423346@ms.uporto.pt" userId="886f1fb4-dee8-4943-9147-91ac47e3c32e" providerId="ADAL" clId="{AFC1B907-CF21-4A88-B06E-68B475750B8D}" dt="2020-08-12T14:11:29.098" v="96" actId="6549"/>
        <pc:sldMkLst>
          <pc:docMk/>
          <pc:sldMk cId="0" sldId="257"/>
        </pc:sldMkLst>
        <pc:spChg chg="mod">
          <ac:chgData name="up423346@ms.uporto.pt" userId="886f1fb4-dee8-4943-9147-91ac47e3c32e" providerId="ADAL" clId="{AFC1B907-CF21-4A88-B06E-68B475750B8D}" dt="2020-08-12T14:11:29.098" v="96" actId="6549"/>
          <ac:spMkLst>
            <pc:docMk/>
            <pc:sldMk cId="0" sldId="257"/>
            <ac:spMk id="3074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25.042" v="95" actId="20577"/>
          <ac:spMkLst>
            <pc:docMk/>
            <pc:sldMk cId="0" sldId="257"/>
            <ac:spMk id="307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1T17:20:42.179" v="40" actId="20577"/>
        <pc:sldMkLst>
          <pc:docMk/>
          <pc:sldMk cId="0" sldId="259"/>
        </pc:sldMkLst>
        <pc:spChg chg="mod">
          <ac:chgData name="up423346@ms.uporto.pt" userId="886f1fb4-dee8-4943-9147-91ac47e3c32e" providerId="ADAL" clId="{AFC1B907-CF21-4A88-B06E-68B475750B8D}" dt="2020-08-11T17:20:42.179" v="40" actId="20577"/>
          <ac:spMkLst>
            <pc:docMk/>
            <pc:sldMk cId="0" sldId="259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07T16:27:36.134" v="14" actId="20577"/>
        <pc:sldMkLst>
          <pc:docMk/>
          <pc:sldMk cId="0" sldId="303"/>
        </pc:sldMkLst>
        <pc:spChg chg="mod">
          <ac:chgData name="up423346@ms.uporto.pt" userId="886f1fb4-dee8-4943-9147-91ac47e3c32e" providerId="ADAL" clId="{AFC1B907-CF21-4A88-B06E-68B475750B8D}" dt="2020-08-07T16:27:36.134" v="14" actId="20577"/>
          <ac:spMkLst>
            <pc:docMk/>
            <pc:sldMk cId="0" sldId="303"/>
            <ac:spMk id="3482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56.017" v="186" actId="20577"/>
        <pc:sldMkLst>
          <pc:docMk/>
          <pc:sldMk cId="0" sldId="305"/>
        </pc:sldMkLst>
        <pc:spChg chg="mod">
          <ac:chgData name="up423346@ms.uporto.pt" userId="886f1fb4-dee8-4943-9147-91ac47e3c32e" providerId="ADAL" clId="{AFC1B907-CF21-4A88-B06E-68B475750B8D}" dt="2020-08-12T14:19:56.017" v="186" actId="20577"/>
          <ac:spMkLst>
            <pc:docMk/>
            <pc:sldMk cId="0" sldId="305"/>
            <ac:spMk id="19460" creationId="{806E263D-16AB-4AF7-B41A-8CE6C493302B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06.970" v="99" actId="20577"/>
        <pc:sldMkLst>
          <pc:docMk/>
          <pc:sldMk cId="0" sldId="306"/>
        </pc:sldMkLst>
        <pc:spChg chg="mod">
          <ac:chgData name="up423346@ms.uporto.pt" userId="886f1fb4-dee8-4943-9147-91ac47e3c32e" providerId="ADAL" clId="{AFC1B907-CF21-4A88-B06E-68B475750B8D}" dt="2020-08-12T14:13:06.970" v="99" actId="20577"/>
          <ac:spMkLst>
            <pc:docMk/>
            <pc:sldMk cId="0" sldId="306"/>
            <ac:spMk id="9219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4.981" v="111" actId="6549"/>
        <pc:sldMkLst>
          <pc:docMk/>
          <pc:sldMk cId="0" sldId="307"/>
        </pc:sldMkLst>
        <pc:spChg chg="mod">
          <ac:chgData name="up423346@ms.uporto.pt" userId="886f1fb4-dee8-4943-9147-91ac47e3c32e" providerId="ADAL" clId="{AFC1B907-CF21-4A88-B06E-68B475750B8D}" dt="2020-08-12T14:14:04.981" v="111" actId="6549"/>
          <ac:spMkLst>
            <pc:docMk/>
            <pc:sldMk cId="0" sldId="307"/>
            <ac:spMk id="1741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11.586" v="112" actId="6549"/>
        <pc:sldMkLst>
          <pc:docMk/>
          <pc:sldMk cId="0" sldId="308"/>
        </pc:sldMkLst>
        <pc:spChg chg="mod">
          <ac:chgData name="up423346@ms.uporto.pt" userId="886f1fb4-dee8-4943-9147-91ac47e3c32e" providerId="ADAL" clId="{AFC1B907-CF21-4A88-B06E-68B475750B8D}" dt="2020-08-12T14:14:11.586" v="112" actId="6549"/>
          <ac:spMkLst>
            <pc:docMk/>
            <pc:sldMk cId="0" sldId="308"/>
            <ac:spMk id="1843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25.227" v="115" actId="20577"/>
        <pc:sldMkLst>
          <pc:docMk/>
          <pc:sldMk cId="0" sldId="309"/>
        </pc:sldMkLst>
        <pc:spChg chg="mod">
          <ac:chgData name="up423346@ms.uporto.pt" userId="886f1fb4-dee8-4943-9147-91ac47e3c32e" providerId="ADAL" clId="{AFC1B907-CF21-4A88-B06E-68B475750B8D}" dt="2020-08-12T14:14:25.227" v="115" actId="20577"/>
          <ac:spMkLst>
            <pc:docMk/>
            <pc:sldMk cId="0" sldId="309"/>
            <ac:spMk id="1946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52.873" v="205" actId="47"/>
        <pc:sldMkLst>
          <pc:docMk/>
          <pc:sldMk cId="0" sldId="310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11"/>
        </pc:sldMkLst>
      </pc:sldChg>
      <pc:sldChg chg="modSp mod">
        <pc:chgData name="up423346@ms.uporto.pt" userId="886f1fb4-dee8-4943-9147-91ac47e3c32e" providerId="ADAL" clId="{AFC1B907-CF21-4A88-B06E-68B475750B8D}" dt="2020-08-12T14:18:21.359" v="171" actId="20577"/>
        <pc:sldMkLst>
          <pc:docMk/>
          <pc:sldMk cId="0" sldId="312"/>
        </pc:sldMkLst>
        <pc:spChg chg="mod">
          <ac:chgData name="up423346@ms.uporto.pt" userId="886f1fb4-dee8-4943-9147-91ac47e3c32e" providerId="ADAL" clId="{AFC1B907-CF21-4A88-B06E-68B475750B8D}" dt="2020-08-12T14:18:21.359" v="171" actId="20577"/>
          <ac:spMkLst>
            <pc:docMk/>
            <pc:sldMk cId="0" sldId="312"/>
            <ac:spMk id="10245" creationId="{E5D09B95-2196-4BE2-A015-31C6D46DF3CF}"/>
          </ac:spMkLst>
        </pc:spChg>
      </pc:sldChg>
      <pc:sldChg chg="del">
        <pc:chgData name="up423346@ms.uporto.pt" userId="886f1fb4-dee8-4943-9147-91ac47e3c32e" providerId="ADAL" clId="{AFC1B907-CF21-4A88-B06E-68B475750B8D}" dt="2020-08-12T14:18:55.813" v="175" actId="47"/>
        <pc:sldMkLst>
          <pc:docMk/>
          <pc:sldMk cId="0" sldId="314"/>
        </pc:sldMkLst>
      </pc:sldChg>
      <pc:sldChg chg="del">
        <pc:chgData name="up423346@ms.uporto.pt" userId="886f1fb4-dee8-4943-9147-91ac47e3c32e" providerId="ADAL" clId="{AFC1B907-CF21-4A88-B06E-68B475750B8D}" dt="2020-08-12T14:18:46.444" v="173" actId="47"/>
        <pc:sldMkLst>
          <pc:docMk/>
          <pc:sldMk cId="0" sldId="315"/>
        </pc:sldMkLst>
      </pc:sldChg>
      <pc:sldChg chg="modSp mod">
        <pc:chgData name="up423346@ms.uporto.pt" userId="886f1fb4-dee8-4943-9147-91ac47e3c32e" providerId="ADAL" clId="{AFC1B907-CF21-4A88-B06E-68B475750B8D}" dt="2020-08-12T14:19:33.329" v="181" actId="6549"/>
        <pc:sldMkLst>
          <pc:docMk/>
          <pc:sldMk cId="0" sldId="316"/>
        </pc:sldMkLst>
        <pc:spChg chg="mod">
          <ac:chgData name="up423346@ms.uporto.pt" userId="886f1fb4-dee8-4943-9147-91ac47e3c32e" providerId="ADAL" clId="{AFC1B907-CF21-4A88-B06E-68B475750B8D}" dt="2020-08-12T14:19:33.329" v="181" actId="6549"/>
          <ac:spMkLst>
            <pc:docMk/>
            <pc:sldMk cId="0" sldId="316"/>
            <ac:spMk id="17412" creationId="{1A322F5F-82AB-4318-8A88-F53BBD6E10BC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9:44.665" v="183" actId="20577"/>
        <pc:sldMkLst>
          <pc:docMk/>
          <pc:sldMk cId="0" sldId="317"/>
        </pc:sldMkLst>
        <pc:spChg chg="mod">
          <ac:chgData name="up423346@ms.uporto.pt" userId="886f1fb4-dee8-4943-9147-91ac47e3c32e" providerId="ADAL" clId="{AFC1B907-CF21-4A88-B06E-68B475750B8D}" dt="2020-08-12T14:19:44.665" v="183" actId="20577"/>
          <ac:spMkLst>
            <pc:docMk/>
            <pc:sldMk cId="0" sldId="317"/>
            <ac:spMk id="18436" creationId="{BB81A235-CA79-4BF4-85B8-28B1BBC333F7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05.209" v="188" actId="20577"/>
        <pc:sldMkLst>
          <pc:docMk/>
          <pc:sldMk cId="0" sldId="318"/>
        </pc:sldMkLst>
        <pc:spChg chg="mod">
          <ac:chgData name="up423346@ms.uporto.pt" userId="886f1fb4-dee8-4943-9147-91ac47e3c32e" providerId="ADAL" clId="{AFC1B907-CF21-4A88-B06E-68B475750B8D}" dt="2020-08-12T14:20:05.209" v="188" actId="20577"/>
          <ac:spMkLst>
            <pc:docMk/>
            <pc:sldMk cId="0" sldId="318"/>
            <ac:spMk id="20484" creationId="{225A936C-6210-4D2D-B2D0-4CF5F0E44413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0:11.418" v="189" actId="6549"/>
        <pc:sldMkLst>
          <pc:docMk/>
          <pc:sldMk cId="0" sldId="319"/>
        </pc:sldMkLst>
        <pc:spChg chg="mod">
          <ac:chgData name="up423346@ms.uporto.pt" userId="886f1fb4-dee8-4943-9147-91ac47e3c32e" providerId="ADAL" clId="{AFC1B907-CF21-4A88-B06E-68B475750B8D}" dt="2020-08-12T14:20:11.418" v="189" actId="6549"/>
          <ac:spMkLst>
            <pc:docMk/>
            <pc:sldMk cId="0" sldId="319"/>
            <ac:spMk id="21508" creationId="{236B7C79-8316-468A-A102-5750854EDA2F}"/>
          </ac:spMkLst>
        </pc:spChg>
      </pc:sldChg>
      <pc:sldChg chg="del">
        <pc:chgData name="up423346@ms.uporto.pt" userId="886f1fb4-dee8-4943-9147-91ac47e3c32e" providerId="ADAL" clId="{AFC1B907-CF21-4A88-B06E-68B475750B8D}" dt="2020-08-12T14:20:50.620" v="204" actId="47"/>
        <pc:sldMkLst>
          <pc:docMk/>
          <pc:sldMk cId="0" sldId="321"/>
        </pc:sldMkLst>
      </pc:sldChg>
      <pc:sldChg chg="addSp delSp modSp mod">
        <pc:chgData name="up423346@ms.uporto.pt" userId="886f1fb4-dee8-4943-9147-91ac47e3c32e" providerId="ADAL" clId="{AFC1B907-CF21-4A88-B06E-68B475750B8D}" dt="2020-08-12T14:22:48.016" v="261" actId="20577"/>
        <pc:sldMkLst>
          <pc:docMk/>
          <pc:sldMk cId="0" sldId="325"/>
        </pc:sldMkLst>
        <pc:spChg chg="mod">
          <ac:chgData name="up423346@ms.uporto.pt" userId="886f1fb4-dee8-4943-9147-91ac47e3c32e" providerId="ADAL" clId="{AFC1B907-CF21-4A88-B06E-68B475750B8D}" dt="2020-08-12T14:21:40.239" v="237" actId="20577"/>
          <ac:spMkLst>
            <pc:docMk/>
            <pc:sldMk cId="0" sldId="325"/>
            <ac:spMk id="31747" creationId="{C58CAA01-F736-4220-B828-9B8B4AE9DB63}"/>
          </ac:spMkLst>
        </pc:spChg>
        <pc:spChg chg="mod">
          <ac:chgData name="up423346@ms.uporto.pt" userId="886f1fb4-dee8-4943-9147-91ac47e3c32e" providerId="ADAL" clId="{AFC1B907-CF21-4A88-B06E-68B475750B8D}" dt="2020-08-12T14:22:14.065" v="249" actId="20577"/>
          <ac:spMkLst>
            <pc:docMk/>
            <pc:sldMk cId="0" sldId="325"/>
            <ac:spMk id="31748" creationId="{1F86117F-7847-4AAF-8B88-D2033F998A09}"/>
          </ac:spMkLst>
        </pc:spChg>
        <pc:spChg chg="add mod">
          <ac:chgData name="up423346@ms.uporto.pt" userId="886f1fb4-dee8-4943-9147-91ac47e3c32e" providerId="ADAL" clId="{AFC1B907-CF21-4A88-B06E-68B475750B8D}" dt="2020-08-12T14:22:48.016" v="261" actId="20577"/>
          <ac:spMkLst>
            <pc:docMk/>
            <pc:sldMk cId="0" sldId="325"/>
            <ac:spMk id="31750" creationId="{B290A0A8-073F-4B0B-8CFB-2F1D5A64AD70}"/>
          </ac:spMkLst>
        </pc:spChg>
        <pc:graphicFrameChg chg="del mod replId">
          <ac:chgData name="up423346@ms.uporto.pt" userId="886f1fb4-dee8-4943-9147-91ac47e3c32e" providerId="ADAL" clId="{AFC1B907-CF21-4A88-B06E-68B475750B8D}" dt="2020-08-12T14:22:37.979" v="251"/>
          <ac:graphicFrameMkLst>
            <pc:docMk/>
            <pc:sldMk cId="0" sldId="325"/>
            <ac:graphicFrameMk id="3" creationId="{B290A0A8-073F-4B0B-8CFB-2F1D5A64AD70}"/>
          </ac:graphicFrameMkLst>
        </pc:graphicFrameChg>
      </pc:sldChg>
      <pc:sldChg chg="del">
        <pc:chgData name="up423346@ms.uporto.pt" userId="886f1fb4-dee8-4943-9147-91ac47e3c32e" providerId="ADAL" clId="{AFC1B907-CF21-4A88-B06E-68B475750B8D}" dt="2020-08-12T14:23:26.241" v="293" actId="47"/>
        <pc:sldMkLst>
          <pc:docMk/>
          <pc:sldMk cId="0" sldId="327"/>
        </pc:sldMkLst>
      </pc:sldChg>
      <pc:sldChg chg="modSp mod">
        <pc:chgData name="up423346@ms.uporto.pt" userId="886f1fb4-dee8-4943-9147-91ac47e3c32e" providerId="ADAL" clId="{AFC1B907-CF21-4A88-B06E-68B475750B8D}" dt="2020-08-12T14:13:16.401" v="100" actId="20577"/>
        <pc:sldMkLst>
          <pc:docMk/>
          <pc:sldMk cId="0" sldId="328"/>
        </pc:sldMkLst>
        <pc:spChg chg="mod">
          <ac:chgData name="up423346@ms.uporto.pt" userId="886f1fb4-dee8-4943-9147-91ac47e3c32e" providerId="ADAL" clId="{AFC1B907-CF21-4A88-B06E-68B475750B8D}" dt="2020-08-12T14:13:16.401" v="100" actId="20577"/>
          <ac:spMkLst>
            <pc:docMk/>
            <pc:sldMk cId="0" sldId="328"/>
            <ac:spMk id="1024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07.706" v="120" actId="20577"/>
        <pc:sldMkLst>
          <pc:docMk/>
          <pc:sldMk cId="0" sldId="330"/>
        </pc:sldMkLst>
        <pc:spChg chg="mod">
          <ac:chgData name="up423346@ms.uporto.pt" userId="886f1fb4-dee8-4943-9147-91ac47e3c32e" providerId="ADAL" clId="{AFC1B907-CF21-4A88-B06E-68B475750B8D}" dt="2020-08-12T14:15:07.706" v="120" actId="20577"/>
          <ac:spMkLst>
            <pc:docMk/>
            <pc:sldMk cId="0" sldId="330"/>
            <ac:spMk id="25604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18:28.836" v="172" actId="47"/>
        <pc:sldMkLst>
          <pc:docMk/>
          <pc:sldMk cId="0" sldId="332"/>
        </pc:sldMkLst>
      </pc:sldChg>
      <pc:sldChg chg="modSp mod">
        <pc:chgData name="up423346@ms.uporto.pt" userId="886f1fb4-dee8-4943-9147-91ac47e3c32e" providerId="ADAL" clId="{AFC1B907-CF21-4A88-B06E-68B475750B8D}" dt="2020-08-12T14:13:37.529" v="102" actId="20577"/>
        <pc:sldMkLst>
          <pc:docMk/>
          <pc:sldMk cId="0" sldId="333"/>
        </pc:sldMkLst>
        <pc:spChg chg="mod">
          <ac:chgData name="up423346@ms.uporto.pt" userId="886f1fb4-dee8-4943-9147-91ac47e3c32e" providerId="ADAL" clId="{AFC1B907-CF21-4A88-B06E-68B475750B8D}" dt="2020-08-12T14:13:37.529" v="102" actId="20577"/>
          <ac:spMkLst>
            <pc:docMk/>
            <pc:sldMk cId="0" sldId="333"/>
            <ac:spMk id="1434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3:48.258" v="106" actId="20577"/>
        <pc:sldMkLst>
          <pc:docMk/>
          <pc:sldMk cId="0" sldId="334"/>
        </pc:sldMkLst>
        <pc:spChg chg="mod">
          <ac:chgData name="up423346@ms.uporto.pt" userId="886f1fb4-dee8-4943-9147-91ac47e3c32e" providerId="ADAL" clId="{AFC1B907-CF21-4A88-B06E-68B475750B8D}" dt="2020-08-12T14:13:48.258" v="106" actId="20577"/>
          <ac:spMkLst>
            <pc:docMk/>
            <pc:sldMk cId="0" sldId="334"/>
            <ac:spMk id="1536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00.314" v="110" actId="20577"/>
        <pc:sldMkLst>
          <pc:docMk/>
          <pc:sldMk cId="0" sldId="335"/>
        </pc:sldMkLst>
        <pc:spChg chg="mod">
          <ac:chgData name="up423346@ms.uporto.pt" userId="886f1fb4-dee8-4943-9147-91ac47e3c32e" providerId="ADAL" clId="{AFC1B907-CF21-4A88-B06E-68B475750B8D}" dt="2020-08-12T14:14:00.314" v="110" actId="20577"/>
          <ac:spMkLst>
            <pc:docMk/>
            <pc:sldMk cId="0" sldId="335"/>
            <ac:spMk id="1638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4:59.225" v="118" actId="20577"/>
        <pc:sldMkLst>
          <pc:docMk/>
          <pc:sldMk cId="0" sldId="340"/>
        </pc:sldMkLst>
        <pc:spChg chg="mod">
          <ac:chgData name="up423346@ms.uporto.pt" userId="886f1fb4-dee8-4943-9147-91ac47e3c32e" providerId="ADAL" clId="{AFC1B907-CF21-4A88-B06E-68B475750B8D}" dt="2020-08-12T14:14:59.225" v="118" actId="20577"/>
          <ac:spMkLst>
            <pc:docMk/>
            <pc:sldMk cId="0" sldId="340"/>
            <ac:spMk id="24580" creationId="{00000000-0000-0000-0000-000000000000}"/>
          </ac:spMkLst>
        </pc:spChg>
      </pc:sldChg>
      <pc:sldChg chg="del">
        <pc:chgData name="up423346@ms.uporto.pt" userId="886f1fb4-dee8-4943-9147-91ac47e3c32e" providerId="ADAL" clId="{AFC1B907-CF21-4A88-B06E-68B475750B8D}" dt="2020-08-12T14:20:19.859" v="190" actId="47"/>
        <pc:sldMkLst>
          <pc:docMk/>
          <pc:sldMk cId="0" sldId="342"/>
        </pc:sldMkLst>
      </pc:sldChg>
      <pc:sldChg chg="modSp mod">
        <pc:chgData name="up423346@ms.uporto.pt" userId="886f1fb4-dee8-4943-9147-91ac47e3c32e" providerId="ADAL" clId="{AFC1B907-CF21-4A88-B06E-68B475750B8D}" dt="2020-08-12T14:22:55.656" v="264" actId="20577"/>
        <pc:sldMkLst>
          <pc:docMk/>
          <pc:sldMk cId="0" sldId="344"/>
        </pc:sldMkLst>
        <pc:spChg chg="mod">
          <ac:chgData name="up423346@ms.uporto.pt" userId="886f1fb4-dee8-4943-9147-91ac47e3c32e" providerId="ADAL" clId="{AFC1B907-CF21-4A88-B06E-68B475750B8D}" dt="2020-08-12T14:22:55.656" v="264" actId="20577"/>
          <ac:spMkLst>
            <pc:docMk/>
            <pc:sldMk cId="0" sldId="344"/>
            <ac:spMk id="32771" creationId="{5E2E90A0-3947-4171-838F-BF6E49DCC44F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23:51.360" v="313" actId="20577"/>
        <pc:sldMkLst>
          <pc:docMk/>
          <pc:sldMk cId="0" sldId="345"/>
        </pc:sldMkLst>
        <pc:spChg chg="mod">
          <ac:chgData name="up423346@ms.uporto.pt" userId="886f1fb4-dee8-4943-9147-91ac47e3c32e" providerId="ADAL" clId="{AFC1B907-CF21-4A88-B06E-68B475750B8D}" dt="2020-08-12T14:23:51.360" v="313" actId="20577"/>
          <ac:spMkLst>
            <pc:docMk/>
            <pc:sldMk cId="0" sldId="345"/>
            <ac:spMk id="43011" creationId="{29DF6BBE-9D8E-45CA-AEBF-387742419052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21.634" v="125" actId="20577"/>
        <pc:sldMkLst>
          <pc:docMk/>
          <pc:sldMk cId="0" sldId="347"/>
        </pc:sldMkLst>
        <pc:spChg chg="mod">
          <ac:chgData name="up423346@ms.uporto.pt" userId="886f1fb4-dee8-4943-9147-91ac47e3c32e" providerId="ADAL" clId="{AFC1B907-CF21-4A88-B06E-68B475750B8D}" dt="2020-08-12T14:15:21.634" v="125" actId="20577"/>
          <ac:spMkLst>
            <pc:docMk/>
            <pc:sldMk cId="0" sldId="347"/>
            <ac:spMk id="1843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30.962" v="130" actId="20577"/>
        <pc:sldMkLst>
          <pc:docMk/>
          <pc:sldMk cId="0" sldId="348"/>
        </pc:sldMkLst>
        <pc:spChg chg="mod">
          <ac:chgData name="up423346@ms.uporto.pt" userId="886f1fb4-dee8-4943-9147-91ac47e3c32e" providerId="ADAL" clId="{AFC1B907-CF21-4A88-B06E-68B475750B8D}" dt="2020-08-12T14:15:30.962" v="130" actId="20577"/>
          <ac:spMkLst>
            <pc:docMk/>
            <pc:sldMk cId="0" sldId="348"/>
            <ac:spMk id="1946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42.049" v="135" actId="20577"/>
        <pc:sldMkLst>
          <pc:docMk/>
          <pc:sldMk cId="0" sldId="349"/>
        </pc:sldMkLst>
        <pc:spChg chg="mod">
          <ac:chgData name="up423346@ms.uporto.pt" userId="886f1fb4-dee8-4943-9147-91ac47e3c32e" providerId="ADAL" clId="{AFC1B907-CF21-4A88-B06E-68B475750B8D}" dt="2020-08-12T14:15:42.049" v="135" actId="20577"/>
          <ac:spMkLst>
            <pc:docMk/>
            <pc:sldMk cId="0" sldId="349"/>
            <ac:spMk id="20485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5:52.504" v="138" actId="20577"/>
        <pc:sldMkLst>
          <pc:docMk/>
          <pc:sldMk cId="0" sldId="351"/>
        </pc:sldMkLst>
        <pc:spChg chg="mod">
          <ac:chgData name="up423346@ms.uporto.pt" userId="886f1fb4-dee8-4943-9147-91ac47e3c32e" providerId="ADAL" clId="{AFC1B907-CF21-4A88-B06E-68B475750B8D}" dt="2020-08-12T14:15:52.504" v="138" actId="20577"/>
          <ac:spMkLst>
            <pc:docMk/>
            <pc:sldMk cId="0" sldId="351"/>
            <ac:spMk id="10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02.081" v="140" actId="20577"/>
        <pc:sldMkLst>
          <pc:docMk/>
          <pc:sldMk cId="0" sldId="352"/>
        </pc:sldMkLst>
        <pc:spChg chg="mod">
          <ac:chgData name="up423346@ms.uporto.pt" userId="886f1fb4-dee8-4943-9147-91ac47e3c32e" providerId="ADAL" clId="{AFC1B907-CF21-4A88-B06E-68B475750B8D}" dt="2020-08-12T14:16:02.081" v="140" actId="20577"/>
          <ac:spMkLst>
            <pc:docMk/>
            <pc:sldMk cId="0" sldId="352"/>
            <ac:spMk id="2054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13.921" v="143" actId="20577"/>
        <pc:sldMkLst>
          <pc:docMk/>
          <pc:sldMk cId="0" sldId="353"/>
        </pc:sldMkLst>
        <pc:spChg chg="mod">
          <ac:chgData name="up423346@ms.uporto.pt" userId="886f1fb4-dee8-4943-9147-91ac47e3c32e" providerId="ADAL" clId="{AFC1B907-CF21-4A88-B06E-68B475750B8D}" dt="2020-08-12T14:16:13.921" v="143" actId="20577"/>
          <ac:spMkLst>
            <pc:docMk/>
            <pc:sldMk cId="0" sldId="353"/>
            <ac:spMk id="2253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25.466" v="145" actId="20577"/>
        <pc:sldMkLst>
          <pc:docMk/>
          <pc:sldMk cId="0" sldId="354"/>
        </pc:sldMkLst>
        <pc:spChg chg="mod">
          <ac:chgData name="up423346@ms.uporto.pt" userId="886f1fb4-dee8-4943-9147-91ac47e3c32e" providerId="ADAL" clId="{AFC1B907-CF21-4A88-B06E-68B475750B8D}" dt="2020-08-12T14:16:25.466" v="145" actId="20577"/>
          <ac:spMkLst>
            <pc:docMk/>
            <pc:sldMk cId="0" sldId="354"/>
            <ac:spMk id="2355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35.721" v="149" actId="20577"/>
        <pc:sldMkLst>
          <pc:docMk/>
          <pc:sldMk cId="0" sldId="355"/>
        </pc:sldMkLst>
        <pc:spChg chg="mod">
          <ac:chgData name="up423346@ms.uporto.pt" userId="886f1fb4-dee8-4943-9147-91ac47e3c32e" providerId="ADAL" clId="{AFC1B907-CF21-4A88-B06E-68B475750B8D}" dt="2020-08-12T14:16:35.721" v="149" actId="20577"/>
          <ac:spMkLst>
            <pc:docMk/>
            <pc:sldMk cId="0" sldId="355"/>
            <ac:spMk id="3078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45.424" v="151" actId="20577"/>
        <pc:sldMkLst>
          <pc:docMk/>
          <pc:sldMk cId="0" sldId="356"/>
        </pc:sldMkLst>
        <pc:spChg chg="mod">
          <ac:chgData name="up423346@ms.uporto.pt" userId="886f1fb4-dee8-4943-9147-91ac47e3c32e" providerId="ADAL" clId="{AFC1B907-CF21-4A88-B06E-68B475750B8D}" dt="2020-08-12T14:16:45.424" v="151" actId="20577"/>
          <ac:spMkLst>
            <pc:docMk/>
            <pc:sldMk cId="0" sldId="356"/>
            <ac:spMk id="24581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6:59.321" v="156" actId="20577"/>
        <pc:sldMkLst>
          <pc:docMk/>
          <pc:sldMk cId="0" sldId="357"/>
        </pc:sldMkLst>
        <pc:spChg chg="mod">
          <ac:chgData name="up423346@ms.uporto.pt" userId="886f1fb4-dee8-4943-9147-91ac47e3c32e" providerId="ADAL" clId="{AFC1B907-CF21-4A88-B06E-68B475750B8D}" dt="2020-08-12T14:16:59.321" v="156" actId="20577"/>
          <ac:spMkLst>
            <pc:docMk/>
            <pc:sldMk cId="0" sldId="357"/>
            <ac:spMk id="4102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06.609" v="158" actId="20577"/>
        <pc:sldMkLst>
          <pc:docMk/>
          <pc:sldMk cId="0" sldId="359"/>
        </pc:sldMkLst>
        <pc:spChg chg="mod">
          <ac:chgData name="up423346@ms.uporto.pt" userId="886f1fb4-dee8-4943-9147-91ac47e3c32e" providerId="ADAL" clId="{AFC1B907-CF21-4A88-B06E-68B475750B8D}" dt="2020-08-12T14:17:06.609" v="158" actId="20577"/>
          <ac:spMkLst>
            <pc:docMk/>
            <pc:sldMk cId="0" sldId="359"/>
            <ac:spMk id="5127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33.800" v="160" actId="6549"/>
        <pc:sldMkLst>
          <pc:docMk/>
          <pc:sldMk cId="0" sldId="363"/>
        </pc:sldMkLst>
        <pc:spChg chg="mod">
          <ac:chgData name="up423346@ms.uporto.pt" userId="886f1fb4-dee8-4943-9147-91ac47e3c32e" providerId="ADAL" clId="{AFC1B907-CF21-4A88-B06E-68B475750B8D}" dt="2020-08-12T14:17:33.800" v="160" actId="6549"/>
          <ac:spMkLst>
            <pc:docMk/>
            <pc:sldMk cId="0" sldId="363"/>
            <ac:spMk id="2663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7:46.216" v="163" actId="20577"/>
        <pc:sldMkLst>
          <pc:docMk/>
          <pc:sldMk cId="0" sldId="364"/>
        </pc:sldMkLst>
        <pc:spChg chg="mod">
          <ac:chgData name="up423346@ms.uporto.pt" userId="886f1fb4-dee8-4943-9147-91ac47e3c32e" providerId="ADAL" clId="{AFC1B907-CF21-4A88-B06E-68B475750B8D}" dt="2020-08-12T14:17:46.216" v="163" actId="20577"/>
          <ac:spMkLst>
            <pc:docMk/>
            <pc:sldMk cId="0" sldId="364"/>
            <ac:spMk id="27653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13.681" v="41"/>
        <pc:sldMkLst>
          <pc:docMk/>
          <pc:sldMk cId="0" sldId="374"/>
        </pc:sldMkLst>
        <pc:spChg chg="mod">
          <ac:chgData name="up423346@ms.uporto.pt" userId="886f1fb4-dee8-4943-9147-91ac47e3c32e" providerId="ADAL" clId="{AFC1B907-CF21-4A88-B06E-68B475750B8D}" dt="2020-08-12T14:10:13.681" v="41"/>
          <ac:spMkLst>
            <pc:docMk/>
            <pc:sldMk cId="0" sldId="374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0:28.112" v="42"/>
        <pc:sldMkLst>
          <pc:docMk/>
          <pc:sldMk cId="0" sldId="375"/>
        </pc:sldMkLst>
        <pc:spChg chg="mod">
          <ac:chgData name="up423346@ms.uporto.pt" userId="886f1fb4-dee8-4943-9147-91ac47e3c32e" providerId="ADAL" clId="{AFC1B907-CF21-4A88-B06E-68B475750B8D}" dt="2020-08-12T14:10:28.112" v="42"/>
          <ac:spMkLst>
            <pc:docMk/>
            <pc:sldMk cId="0" sldId="375"/>
            <ac:spMk id="4100" creationId="{00000000-0000-0000-0000-000000000000}"/>
          </ac:spMkLst>
        </pc:spChg>
      </pc:sldChg>
      <pc:sldChg chg="modSp mod ord">
        <pc:chgData name="up423346@ms.uporto.pt" userId="886f1fb4-dee8-4943-9147-91ac47e3c32e" providerId="ADAL" clId="{AFC1B907-CF21-4A88-B06E-68B475750B8D}" dt="2020-08-12T14:11:13.940" v="77" actId="20577"/>
        <pc:sldMkLst>
          <pc:docMk/>
          <pc:sldMk cId="0" sldId="376"/>
        </pc:sldMkLst>
        <pc:spChg chg="mod">
          <ac:chgData name="up423346@ms.uporto.pt" userId="886f1fb4-dee8-4943-9147-91ac47e3c32e" providerId="ADAL" clId="{AFC1B907-CF21-4A88-B06E-68B475750B8D}" dt="2020-08-12T14:11:13.940" v="77" actId="20577"/>
          <ac:spMkLst>
            <pc:docMk/>
            <pc:sldMk cId="0" sldId="376"/>
            <ac:spMk id="4099" creationId="{00000000-0000-0000-0000-000000000000}"/>
          </ac:spMkLst>
        </pc:spChg>
        <pc:spChg chg="mod">
          <ac:chgData name="up423346@ms.uporto.pt" userId="886f1fb4-dee8-4943-9147-91ac47e3c32e" providerId="ADAL" clId="{AFC1B907-CF21-4A88-B06E-68B475750B8D}" dt="2020-08-12T14:11:07.405" v="62"/>
          <ac:spMkLst>
            <pc:docMk/>
            <pc:sldMk cId="0" sldId="376"/>
            <ac:spMk id="4100" creationId="{00000000-0000-0000-0000-000000000000}"/>
          </ac:spMkLst>
        </pc:spChg>
      </pc:sldChg>
      <pc:sldChg chg="modSp mod">
        <pc:chgData name="up423346@ms.uporto.pt" userId="886f1fb4-dee8-4943-9147-91ac47e3c32e" providerId="ADAL" clId="{AFC1B907-CF21-4A88-B06E-68B475750B8D}" dt="2020-08-12T14:18:02.425" v="168" actId="20577"/>
        <pc:sldMkLst>
          <pc:docMk/>
          <pc:sldMk cId="0" sldId="377"/>
        </pc:sldMkLst>
        <pc:spChg chg="mod">
          <ac:chgData name="up423346@ms.uporto.pt" userId="886f1fb4-dee8-4943-9147-91ac47e3c32e" providerId="ADAL" clId="{AFC1B907-CF21-4A88-B06E-68B475750B8D}" dt="2020-08-12T14:18:02.425" v="168" actId="20577"/>
          <ac:spMkLst>
            <pc:docMk/>
            <pc:sldMk cId="0" sldId="377"/>
            <ac:spMk id="9220" creationId="{564196D4-BCD0-4FFD-B5AC-D4844568F696}"/>
          </ac:spMkLst>
        </pc:spChg>
      </pc:sldChg>
      <pc:sldChg chg="del">
        <pc:chgData name="up423346@ms.uporto.pt" userId="886f1fb4-dee8-4943-9147-91ac47e3c32e" providerId="ADAL" clId="{AFC1B907-CF21-4A88-B06E-68B475750B8D}" dt="2020-08-12T14:18:47.872" v="174" actId="47"/>
        <pc:sldMkLst>
          <pc:docMk/>
          <pc:sldMk cId="0" sldId="379"/>
        </pc:sldMkLst>
      </pc:sldChg>
      <pc:sldChg chg="del">
        <pc:chgData name="up423346@ms.uporto.pt" userId="886f1fb4-dee8-4943-9147-91ac47e3c32e" providerId="ADAL" clId="{AFC1B907-CF21-4A88-B06E-68B475750B8D}" dt="2020-08-12T14:19:03.241" v="176" actId="47"/>
        <pc:sldMkLst>
          <pc:docMk/>
          <pc:sldMk cId="0" sldId="380"/>
        </pc:sldMkLst>
      </pc:sldChg>
      <pc:sldChg chg="modSp add del mod">
        <pc:chgData name="up423346@ms.uporto.pt" userId="886f1fb4-dee8-4943-9147-91ac47e3c32e" providerId="ADAL" clId="{AFC1B907-CF21-4A88-B06E-68B475750B8D}" dt="2020-08-12T14:20:37.657" v="202" actId="27636"/>
        <pc:sldMkLst>
          <pc:docMk/>
          <pc:sldMk cId="0" sldId="381"/>
        </pc:sldMkLst>
        <pc:spChg chg="mod">
          <ac:chgData name="up423346@ms.uporto.pt" userId="886f1fb4-dee8-4943-9147-91ac47e3c32e" providerId="ADAL" clId="{AFC1B907-CF21-4A88-B06E-68B475750B8D}" dt="2020-08-12T14:20:37.657" v="202" actId="27636"/>
          <ac:spMkLst>
            <pc:docMk/>
            <pc:sldMk cId="0" sldId="381"/>
            <ac:spMk id="23555" creationId="{B4C10CE3-AC6A-4BF1-B547-59372980EC71}"/>
          </ac:spMkLst>
        </pc:spChg>
      </pc:sldChg>
      <pc:sldChg chg="del">
        <pc:chgData name="up423346@ms.uporto.pt" userId="886f1fb4-dee8-4943-9147-91ac47e3c32e" providerId="ADAL" clId="{AFC1B907-CF21-4A88-B06E-68B475750B8D}" dt="2020-08-12T14:20:49.981" v="203" actId="47"/>
        <pc:sldMkLst>
          <pc:docMk/>
          <pc:sldMk cId="0" sldId="382"/>
        </pc:sldMkLst>
      </pc:sldChg>
      <pc:sldChg chg="modSp mod">
        <pc:chgData name="up423346@ms.uporto.pt" userId="886f1fb4-dee8-4943-9147-91ac47e3c32e" providerId="ADAL" clId="{AFC1B907-CF21-4A88-B06E-68B475750B8D}" dt="2020-08-12T14:21:04.668" v="206" actId="20577"/>
        <pc:sldMkLst>
          <pc:docMk/>
          <pc:sldMk cId="0" sldId="383"/>
        </pc:sldMkLst>
        <pc:spChg chg="mod">
          <ac:chgData name="up423346@ms.uporto.pt" userId="886f1fb4-dee8-4943-9147-91ac47e3c32e" providerId="ADAL" clId="{AFC1B907-CF21-4A88-B06E-68B475750B8D}" dt="2020-08-12T14:21:04.668" v="206" actId="20577"/>
          <ac:spMkLst>
            <pc:docMk/>
            <pc:sldMk cId="0" sldId="383"/>
            <ac:spMk id="28676" creationId="{7FCA18B3-D42D-45C2-9D2F-947B44F6DA75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1:11.138" v="210" actId="20577"/>
        <pc:sldMkLst>
          <pc:docMk/>
          <pc:sldMk cId="0" sldId="384"/>
        </pc:sldMkLst>
        <pc:spChg chg="mod">
          <ac:chgData name="up423346@ms.uporto.pt" userId="886f1fb4-dee8-4943-9147-91ac47e3c32e" providerId="ADAL" clId="{AFC1B907-CF21-4A88-B06E-68B475750B8D}" dt="2020-08-12T14:21:11.138" v="210" actId="20577"/>
          <ac:spMkLst>
            <pc:docMk/>
            <pc:sldMk cId="0" sldId="384"/>
            <ac:spMk id="29700" creationId="{A05D4234-1A33-483D-B042-4A14F6E6F1D4}"/>
          </ac:spMkLst>
        </pc:spChg>
      </pc:sldChg>
      <pc:sldChg chg="del">
        <pc:chgData name="up423346@ms.uporto.pt" userId="886f1fb4-dee8-4943-9147-91ac47e3c32e" providerId="ADAL" clId="{AFC1B907-CF21-4A88-B06E-68B475750B8D}" dt="2020-08-12T14:23:06.265" v="265" actId="47"/>
        <pc:sldMkLst>
          <pc:docMk/>
          <pc:sldMk cId="0" sldId="386"/>
        </pc:sldMkLst>
      </pc:sldChg>
      <pc:sldChg chg="del">
        <pc:chgData name="up423346@ms.uporto.pt" userId="886f1fb4-dee8-4943-9147-91ac47e3c32e" providerId="ADAL" clId="{AFC1B907-CF21-4A88-B06E-68B475750B8D}" dt="2020-08-12T14:23:24.470" v="292" actId="47"/>
        <pc:sldMkLst>
          <pc:docMk/>
          <pc:sldMk cId="0" sldId="387"/>
        </pc:sldMkLst>
      </pc:sldChg>
      <pc:sldChg chg="del">
        <pc:chgData name="up423346@ms.uporto.pt" userId="886f1fb4-dee8-4943-9147-91ac47e3c32e" providerId="ADAL" clId="{AFC1B907-CF21-4A88-B06E-68B475750B8D}" dt="2020-08-12T14:23:26.931" v="294" actId="47"/>
        <pc:sldMkLst>
          <pc:docMk/>
          <pc:sldMk cId="0" sldId="388"/>
        </pc:sldMkLst>
      </pc:sldChg>
      <pc:sldChg chg="modSp mod">
        <pc:chgData name="up423346@ms.uporto.pt" userId="886f1fb4-dee8-4943-9147-91ac47e3c32e" providerId="ADAL" clId="{AFC1B907-CF21-4A88-B06E-68B475750B8D}" dt="2020-08-12T14:24:51.040" v="359" actId="27636"/>
        <pc:sldMkLst>
          <pc:docMk/>
          <pc:sldMk cId="0" sldId="389"/>
        </pc:sldMkLst>
        <pc:spChg chg="mod">
          <ac:chgData name="up423346@ms.uporto.pt" userId="886f1fb4-dee8-4943-9147-91ac47e3c32e" providerId="ADAL" clId="{AFC1B907-CF21-4A88-B06E-68B475750B8D}" dt="2020-08-12T14:24:51.040" v="359" actId="27636"/>
          <ac:spMkLst>
            <pc:docMk/>
            <pc:sldMk cId="0" sldId="389"/>
            <ac:spMk id="38915" creationId="{608E2FB0-B3EA-4EC7-9A03-9EC3A3616970}"/>
          </ac:spMkLst>
        </pc:spChg>
        <pc:spChg chg="mod">
          <ac:chgData name="up423346@ms.uporto.pt" userId="886f1fb4-dee8-4943-9147-91ac47e3c32e" providerId="ADAL" clId="{AFC1B907-CF21-4A88-B06E-68B475750B8D}" dt="2020-08-12T14:24:23.248" v="331" actId="20577"/>
          <ac:spMkLst>
            <pc:docMk/>
            <pc:sldMk cId="0" sldId="389"/>
            <ac:spMk id="38916" creationId="{B98F39C6-BD7F-4EA7-8954-51EA473D7F94}"/>
          </ac:spMkLst>
        </pc:spChg>
      </pc:sldChg>
      <pc:sldChg chg="modSp mod">
        <pc:chgData name="up423346@ms.uporto.pt" userId="886f1fb4-dee8-4943-9147-91ac47e3c32e" providerId="ADAL" clId="{AFC1B907-CF21-4A88-B06E-68B475750B8D}" dt="2020-08-12T14:24:41.294" v="346" actId="27636"/>
        <pc:sldMkLst>
          <pc:docMk/>
          <pc:sldMk cId="0" sldId="391"/>
        </pc:sldMkLst>
        <pc:spChg chg="mod">
          <ac:chgData name="up423346@ms.uporto.pt" userId="886f1fb4-dee8-4943-9147-91ac47e3c32e" providerId="ADAL" clId="{AFC1B907-CF21-4A88-B06E-68B475750B8D}" dt="2020-08-12T14:24:41.294" v="346" actId="27636"/>
          <ac:spMkLst>
            <pc:docMk/>
            <pc:sldMk cId="0" sldId="391"/>
            <ac:spMk id="40963" creationId="{426E799F-68D4-4FEF-B781-F1966E32B90D}"/>
          </ac:spMkLst>
        </pc:spChg>
      </pc:sldChg>
      <pc:sldChg chg="addSp delSp modSp new add del mod modClrScheme chgLayout">
        <pc:chgData name="up423346@ms.uporto.pt" userId="886f1fb4-dee8-4943-9147-91ac47e3c32e" providerId="ADAL" clId="{AFC1B907-CF21-4A88-B06E-68B475750B8D}" dt="2020-08-12T14:34:43.381" v="614" actId="1076"/>
        <pc:sldMkLst>
          <pc:docMk/>
          <pc:sldMk cId="305525317" sldId="393"/>
        </pc:sldMkLst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2" creationId="{7DFD600F-EB0A-4C05-BF5C-09474E3446BE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3" creationId="{E78C39B5-C23D-48ED-A43E-50975EF82EFF}"/>
          </ac:spMkLst>
        </pc:spChg>
        <pc:spChg chg="mod ord">
          <ac:chgData name="up423346@ms.uporto.pt" userId="886f1fb4-dee8-4943-9147-91ac47e3c32e" providerId="ADAL" clId="{AFC1B907-CF21-4A88-B06E-68B475750B8D}" dt="2020-08-12T14:28:56.757" v="603" actId="700"/>
          <ac:spMkLst>
            <pc:docMk/>
            <pc:sldMk cId="305525317" sldId="393"/>
            <ac:spMk id="4" creationId="{F072D4FF-7C90-406D-99FB-968DCFC85C1F}"/>
          </ac:spMkLst>
        </pc:spChg>
        <pc:spChg chg="del mod">
          <ac:chgData name="up423346@ms.uporto.pt" userId="886f1fb4-dee8-4943-9147-91ac47e3c32e" providerId="ADAL" clId="{AFC1B907-CF21-4A88-B06E-68B475750B8D}" dt="2020-08-12T14:29:02.769" v="605" actId="478"/>
          <ac:spMkLst>
            <pc:docMk/>
            <pc:sldMk cId="305525317" sldId="393"/>
            <ac:spMk id="5" creationId="{BFBB6F5F-87CE-4BA6-824C-909FD22430E7}"/>
          </ac:spMkLst>
        </pc:spChg>
        <pc:spChg chg="add mod ord">
          <ac:chgData name="up423346@ms.uporto.pt" userId="886f1fb4-dee8-4943-9147-91ac47e3c32e" providerId="ADAL" clId="{AFC1B907-CF21-4A88-B06E-68B475750B8D}" dt="2020-08-12T14:29:29.264" v="610" actId="790"/>
          <ac:spMkLst>
            <pc:docMk/>
            <pc:sldMk cId="305525317" sldId="393"/>
            <ac:spMk id="6" creationId="{8F34B563-F9A3-419E-821C-C913349FAEB6}"/>
          </ac:spMkLst>
        </pc:spChg>
        <pc:spChg chg="add del mod ord">
          <ac:chgData name="up423346@ms.uporto.pt" userId="886f1fb4-dee8-4943-9147-91ac47e3c32e" providerId="ADAL" clId="{AFC1B907-CF21-4A88-B06E-68B475750B8D}" dt="2020-08-12T14:29:05.416" v="606" actId="478"/>
          <ac:spMkLst>
            <pc:docMk/>
            <pc:sldMk cId="305525317" sldId="393"/>
            <ac:spMk id="7" creationId="{A13590A7-5429-46AD-B027-E2E77A1E4FC1}"/>
          </ac:spMkLst>
        </pc:spChg>
        <pc:picChg chg="mod">
          <ac:chgData name="up423346@ms.uporto.pt" userId="886f1fb4-dee8-4943-9147-91ac47e3c32e" providerId="ADAL" clId="{AFC1B907-CF21-4A88-B06E-68B475750B8D}" dt="2020-08-12T14:29:14.368" v="609" actId="1076"/>
          <ac:picMkLst>
            <pc:docMk/>
            <pc:sldMk cId="305525317" sldId="393"/>
            <ac:picMk id="19457" creationId="{71BE5509-BBA9-44D6-B9A9-5865CF57B9E3}"/>
          </ac:picMkLst>
        </pc:picChg>
        <pc:picChg chg="mod">
          <ac:chgData name="up423346@ms.uporto.pt" userId="886f1fb4-dee8-4943-9147-91ac47e3c32e" providerId="ADAL" clId="{AFC1B907-CF21-4A88-B06E-68B475750B8D}" dt="2020-08-12T14:34:43.381" v="614" actId="1076"/>
          <ac:picMkLst>
            <pc:docMk/>
            <pc:sldMk cId="305525317" sldId="393"/>
            <ac:picMk id="20482" creationId="{AF0B1A26-6EA7-4DAB-BA90-08379AFA9C03}"/>
          </ac:picMkLst>
        </pc:picChg>
      </pc:sldChg>
      <pc:sldChg chg="addSp">
        <pc:chgData name="up423346@ms.uporto.pt" userId="886f1fb4-dee8-4943-9147-91ac47e3c32e" providerId="ADAL" clId="{AFC1B907-CF21-4A88-B06E-68B475750B8D}" dt="2020-08-12T14:26:24.136" v="360"/>
        <pc:sldMkLst>
          <pc:docMk/>
          <pc:sldMk cId="644179373" sldId="393"/>
        </pc:sldMkLst>
        <pc:spChg chg="add">
          <ac:chgData name="up423346@ms.uporto.pt" userId="886f1fb4-dee8-4943-9147-91ac47e3c32e" providerId="ADAL" clId="{AFC1B907-CF21-4A88-B06E-68B475750B8D}" dt="2020-08-12T14:26:24.136" v="360"/>
          <ac:spMkLst>
            <pc:docMk/>
            <pc:sldMk cId="644179373" sldId="393"/>
            <ac:spMk id="5" creationId="{BFBB6F5F-87CE-4BA6-824C-909FD22430E7}"/>
          </ac:spMkLst>
        </pc:spChg>
        <pc:picChg chg="add">
          <ac:chgData name="up423346@ms.uporto.pt" userId="886f1fb4-dee8-4943-9147-91ac47e3c32e" providerId="ADAL" clId="{AFC1B907-CF21-4A88-B06E-68B475750B8D}" dt="2020-08-12T14:26:24.136" v="360"/>
          <ac:picMkLst>
            <pc:docMk/>
            <pc:sldMk cId="644179373" sldId="393"/>
            <ac:picMk id="19457" creationId="{71BE5509-BBA9-44D6-B9A9-5865CF57B9E3}"/>
          </ac:picMkLst>
        </pc:picChg>
      </pc:sldChg>
      <pc:sldChg chg="addSp">
        <pc:chgData name="up423346@ms.uporto.pt" userId="886f1fb4-dee8-4943-9147-91ac47e3c32e" providerId="ADAL" clId="{AFC1B907-CF21-4A88-B06E-68B475750B8D}" dt="2020-08-12T14:34:36.895" v="611"/>
        <pc:sldMkLst>
          <pc:docMk/>
          <pc:sldMk cId="2704646723" sldId="393"/>
        </pc:sldMkLst>
        <pc:picChg chg="add">
          <ac:chgData name="up423346@ms.uporto.pt" userId="886f1fb4-dee8-4943-9147-91ac47e3c32e" providerId="ADAL" clId="{AFC1B907-CF21-4A88-B06E-68B475750B8D}" dt="2020-08-12T14:34:36.895" v="611"/>
          <ac:picMkLst>
            <pc:docMk/>
            <pc:sldMk cId="2704646723" sldId="393"/>
            <ac:picMk id="20482" creationId="{AF0B1A26-6EA7-4DAB-BA90-08379AFA9C03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5DCC-3BF5-4A01-8E14-B411A5C2B861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3AE60710-FB94-4201-A6AD-5B845D1B01C3}">
      <dgm:prSet phldrT="[Texto]"/>
      <dgm:spPr/>
      <dgm:t>
        <a:bodyPr/>
        <a:lstStyle/>
        <a:p>
          <a:r>
            <a:rPr lang="pt-PT">
              <a:solidFill>
                <a:schemeClr val="tx1"/>
              </a:solidFill>
            </a:rPr>
            <a:t>Sensor</a:t>
          </a:r>
          <a:endParaRPr lang="pt-PT"/>
        </a:p>
      </dgm:t>
    </dgm:pt>
    <dgm:pt modelId="{6873FFB1-7DA3-4BCE-B07B-EF84C5A14B90}" type="parTrans" cxnId="{04A6816C-7EF3-4A3B-B71E-274B3C033165}">
      <dgm:prSet/>
      <dgm:spPr/>
      <dgm:t>
        <a:bodyPr/>
        <a:lstStyle/>
        <a:p>
          <a:endParaRPr lang="pt-PT"/>
        </a:p>
      </dgm:t>
    </dgm:pt>
    <dgm:pt modelId="{C29BEEA2-5930-4A3F-9E5E-C0D84256BBA3}" type="sibTrans" cxnId="{04A6816C-7EF3-4A3B-B71E-274B3C033165}">
      <dgm:prSet/>
      <dgm:spPr/>
      <dgm:t>
        <a:bodyPr/>
        <a:lstStyle/>
        <a:p>
          <a:endParaRPr lang="pt-PT"/>
        </a:p>
      </dgm:t>
    </dgm:pt>
    <dgm:pt modelId="{CC854B0A-B3CF-4E0B-80C6-899FB3E506DA}">
      <dgm:prSet phldrT="[Texto]"/>
      <dgm:spPr/>
      <dgm:t>
        <a:bodyPr/>
        <a:lstStyle/>
        <a:p>
          <a:r>
            <a:rPr lang="en-US" dirty="0"/>
            <a:t>Gathers the observations to be classified or described</a:t>
          </a:r>
          <a:endParaRPr lang="pt-PT" dirty="0"/>
        </a:p>
      </dgm:t>
    </dgm:pt>
    <dgm:pt modelId="{01309635-EB28-456B-883B-E9123BD1345D}" type="parTrans" cxnId="{ED0DEEA6-EB30-48A8-8D32-3E98A6DC3CE8}">
      <dgm:prSet/>
      <dgm:spPr/>
      <dgm:t>
        <a:bodyPr/>
        <a:lstStyle/>
        <a:p>
          <a:endParaRPr lang="pt-PT"/>
        </a:p>
      </dgm:t>
    </dgm:pt>
    <dgm:pt modelId="{2C9ABA2C-0A70-46D0-A0A7-20EE7FA3D68D}" type="sibTrans" cxnId="{ED0DEEA6-EB30-48A8-8D32-3E98A6DC3CE8}">
      <dgm:prSet/>
      <dgm:spPr/>
      <dgm:t>
        <a:bodyPr/>
        <a:lstStyle/>
        <a:p>
          <a:endParaRPr lang="pt-PT"/>
        </a:p>
      </dgm:t>
    </dgm:pt>
    <dgm:pt modelId="{52595727-2F82-468F-B5B6-98DCF36F5310}">
      <dgm:prSet phldrT="[Texto]"/>
      <dgm:spPr/>
      <dgm:t>
        <a:bodyPr/>
        <a:lstStyle/>
        <a:p>
          <a:r>
            <a:rPr lang="pt-PT" dirty="0" err="1">
              <a:solidFill>
                <a:schemeClr val="tx1"/>
              </a:solidFill>
            </a:rPr>
            <a:t>Feature</a:t>
          </a:r>
          <a:r>
            <a:rPr lang="pt-PT" dirty="0">
              <a:solidFill>
                <a:schemeClr val="tx1"/>
              </a:solidFill>
            </a:rPr>
            <a:t> </a:t>
          </a:r>
          <a:r>
            <a:rPr lang="pt-PT" dirty="0" err="1">
              <a:solidFill>
                <a:schemeClr val="tx1"/>
              </a:solidFill>
            </a:rPr>
            <a:t>Extraction</a:t>
          </a:r>
          <a:endParaRPr lang="pt-PT" dirty="0">
            <a:solidFill>
              <a:schemeClr val="tx1"/>
            </a:solidFill>
          </a:endParaRPr>
        </a:p>
      </dgm:t>
    </dgm:pt>
    <dgm:pt modelId="{76E8F283-F98E-4D31-80FB-EA76EC9BC873}" type="parTrans" cxnId="{FF95A997-C571-46D4-8477-B570BBC3FA19}">
      <dgm:prSet/>
      <dgm:spPr/>
      <dgm:t>
        <a:bodyPr/>
        <a:lstStyle/>
        <a:p>
          <a:endParaRPr lang="pt-PT"/>
        </a:p>
      </dgm:t>
    </dgm:pt>
    <dgm:pt modelId="{6DFA847C-98E5-4DB4-B851-54EC3D4FD1D0}" type="sibTrans" cxnId="{FF95A997-C571-46D4-8477-B570BBC3FA19}">
      <dgm:prSet/>
      <dgm:spPr/>
      <dgm:t>
        <a:bodyPr/>
        <a:lstStyle/>
        <a:p>
          <a:endParaRPr lang="pt-PT"/>
        </a:p>
      </dgm:t>
    </dgm:pt>
    <dgm:pt modelId="{AE5932DD-C6C2-40A7-8342-71ECCB0B5F1E}">
      <dgm:prSet phldrT="[Texto]"/>
      <dgm:spPr/>
      <dgm:t>
        <a:bodyPr/>
        <a:lstStyle/>
        <a:p>
          <a:r>
            <a:rPr lang="en-US" dirty="0"/>
            <a:t>Computes numeric or symbolic information from the observations;</a:t>
          </a:r>
          <a:endParaRPr lang="pt-PT" dirty="0"/>
        </a:p>
      </dgm:t>
    </dgm:pt>
    <dgm:pt modelId="{83AE0248-09EC-434C-8392-593A047A6D57}" type="parTrans" cxnId="{22A62C67-64A6-42E3-8D9F-CC39F4DA2CDB}">
      <dgm:prSet/>
      <dgm:spPr/>
      <dgm:t>
        <a:bodyPr/>
        <a:lstStyle/>
        <a:p>
          <a:endParaRPr lang="pt-PT"/>
        </a:p>
      </dgm:t>
    </dgm:pt>
    <dgm:pt modelId="{A178B729-263B-48DC-BE03-F42E6A9FFCFA}" type="sibTrans" cxnId="{22A62C67-64A6-42E3-8D9F-CC39F4DA2CDB}">
      <dgm:prSet/>
      <dgm:spPr/>
      <dgm:t>
        <a:bodyPr/>
        <a:lstStyle/>
        <a:p>
          <a:endParaRPr lang="pt-PT"/>
        </a:p>
      </dgm:t>
    </dgm:pt>
    <dgm:pt modelId="{A1F5D883-50DF-4E28-94F8-4F91C4BE86AE}">
      <dgm:prSet phldrT="[Texto]"/>
      <dgm:spPr/>
      <dgm:t>
        <a:bodyPr/>
        <a:lstStyle/>
        <a:p>
          <a:r>
            <a:rPr lang="pt-PT" dirty="0" err="1">
              <a:solidFill>
                <a:schemeClr val="tx1"/>
              </a:solidFill>
            </a:rPr>
            <a:t>Classifier</a:t>
          </a:r>
          <a:endParaRPr lang="pt-PT" dirty="0">
            <a:solidFill>
              <a:schemeClr val="tx1"/>
            </a:solidFill>
          </a:endParaRPr>
        </a:p>
      </dgm:t>
    </dgm:pt>
    <dgm:pt modelId="{C3687739-FBF8-4918-81EB-5D80B9515BFB}" type="parTrans" cxnId="{58D9F229-8200-4978-B632-B84EA09C7F7F}">
      <dgm:prSet/>
      <dgm:spPr/>
      <dgm:t>
        <a:bodyPr/>
        <a:lstStyle/>
        <a:p>
          <a:endParaRPr lang="pt-PT"/>
        </a:p>
      </dgm:t>
    </dgm:pt>
    <dgm:pt modelId="{F4307E9B-B0B1-4AB4-BF2C-2F8F8FA06F7D}" type="sibTrans" cxnId="{58D9F229-8200-4978-B632-B84EA09C7F7F}">
      <dgm:prSet/>
      <dgm:spPr/>
      <dgm:t>
        <a:bodyPr/>
        <a:lstStyle/>
        <a:p>
          <a:endParaRPr lang="pt-PT"/>
        </a:p>
      </dgm:t>
    </dgm:pt>
    <dgm:pt modelId="{2CD931BA-EE77-4A83-84BE-2D887EBDC074}">
      <dgm:prSet phldrT="[Texto]"/>
      <dgm:spPr/>
      <dgm:t>
        <a:bodyPr/>
        <a:lstStyle/>
        <a:p>
          <a:r>
            <a:rPr lang="en-US" dirty="0"/>
            <a:t>Does the actual job of classifying or describing observations, relying on the extracted features.</a:t>
          </a:r>
          <a:endParaRPr lang="pt-PT"/>
        </a:p>
      </dgm:t>
    </dgm:pt>
    <dgm:pt modelId="{61727F39-0B17-43EC-90CF-6CC18E4B2C3E}" type="parTrans" cxnId="{CD2CE05E-D004-4570-978C-DF61C17BEABF}">
      <dgm:prSet/>
      <dgm:spPr/>
      <dgm:t>
        <a:bodyPr/>
        <a:lstStyle/>
        <a:p>
          <a:endParaRPr lang="pt-PT"/>
        </a:p>
      </dgm:t>
    </dgm:pt>
    <dgm:pt modelId="{E8F58709-E54D-463D-883D-F19C0C154DE9}" type="sibTrans" cxnId="{CD2CE05E-D004-4570-978C-DF61C17BEABF}">
      <dgm:prSet/>
      <dgm:spPr/>
      <dgm:t>
        <a:bodyPr/>
        <a:lstStyle/>
        <a:p>
          <a:endParaRPr lang="pt-PT"/>
        </a:p>
      </dgm:t>
    </dgm:pt>
    <dgm:pt modelId="{B8FCAE02-09BB-48A2-A290-4D59D59922B5}" type="pres">
      <dgm:prSet presAssocID="{8B1D5DCC-3BF5-4A01-8E14-B411A5C2B861}" presName="Name0" presStyleCnt="0">
        <dgm:presLayoutVars>
          <dgm:dir/>
          <dgm:animLvl val="lvl"/>
          <dgm:resizeHandles val="exact"/>
        </dgm:presLayoutVars>
      </dgm:prSet>
      <dgm:spPr/>
    </dgm:pt>
    <dgm:pt modelId="{D9D84B08-4F6B-449C-A063-17D51DC28101}" type="pres">
      <dgm:prSet presAssocID="{A1F5D883-50DF-4E28-94F8-4F91C4BE86AE}" presName="boxAndChildren" presStyleCnt="0"/>
      <dgm:spPr/>
    </dgm:pt>
    <dgm:pt modelId="{B85FB273-A471-4960-AFC3-9F4FFFD9B1DA}" type="pres">
      <dgm:prSet presAssocID="{A1F5D883-50DF-4E28-94F8-4F91C4BE86AE}" presName="parentTextBox" presStyleLbl="node1" presStyleIdx="0" presStyleCnt="3"/>
      <dgm:spPr/>
    </dgm:pt>
    <dgm:pt modelId="{FA5F6D84-000D-4D6F-BCF2-0FB96381B349}" type="pres">
      <dgm:prSet presAssocID="{A1F5D883-50DF-4E28-94F8-4F91C4BE86AE}" presName="entireBox" presStyleLbl="node1" presStyleIdx="0" presStyleCnt="3"/>
      <dgm:spPr/>
    </dgm:pt>
    <dgm:pt modelId="{204CE712-3EDE-41EA-9514-BEC8849BF224}" type="pres">
      <dgm:prSet presAssocID="{A1F5D883-50DF-4E28-94F8-4F91C4BE86AE}" presName="descendantBox" presStyleCnt="0"/>
      <dgm:spPr/>
    </dgm:pt>
    <dgm:pt modelId="{8F7B01C0-7C85-4B73-B982-6DC9A2FE8102}" type="pres">
      <dgm:prSet presAssocID="{2CD931BA-EE77-4A83-84BE-2D887EBDC074}" presName="childTextBox" presStyleLbl="fgAccFollowNode1" presStyleIdx="0" presStyleCnt="3">
        <dgm:presLayoutVars>
          <dgm:bulletEnabled val="1"/>
        </dgm:presLayoutVars>
      </dgm:prSet>
      <dgm:spPr/>
    </dgm:pt>
    <dgm:pt modelId="{F1171CD5-1637-4BBE-AC26-4F3871AC4AEA}" type="pres">
      <dgm:prSet presAssocID="{6DFA847C-98E5-4DB4-B851-54EC3D4FD1D0}" presName="sp" presStyleCnt="0"/>
      <dgm:spPr/>
    </dgm:pt>
    <dgm:pt modelId="{9FF81512-0F62-4504-877A-997A7F17503D}" type="pres">
      <dgm:prSet presAssocID="{52595727-2F82-468F-B5B6-98DCF36F5310}" presName="arrowAndChildren" presStyleCnt="0"/>
      <dgm:spPr/>
    </dgm:pt>
    <dgm:pt modelId="{157E7419-1696-4015-A102-5C742F81FC35}" type="pres">
      <dgm:prSet presAssocID="{52595727-2F82-468F-B5B6-98DCF36F5310}" presName="parentTextArrow" presStyleLbl="node1" presStyleIdx="0" presStyleCnt="3"/>
      <dgm:spPr/>
    </dgm:pt>
    <dgm:pt modelId="{0DB89625-0250-4E0D-BDFE-834A8622149D}" type="pres">
      <dgm:prSet presAssocID="{52595727-2F82-468F-B5B6-98DCF36F5310}" presName="arrow" presStyleLbl="node1" presStyleIdx="1" presStyleCnt="3"/>
      <dgm:spPr/>
    </dgm:pt>
    <dgm:pt modelId="{824B896E-2341-4E8D-A311-E711DAA5793C}" type="pres">
      <dgm:prSet presAssocID="{52595727-2F82-468F-B5B6-98DCF36F5310}" presName="descendantArrow" presStyleCnt="0"/>
      <dgm:spPr/>
    </dgm:pt>
    <dgm:pt modelId="{E06E547C-F5B2-4A4D-B10E-E095F5D57B56}" type="pres">
      <dgm:prSet presAssocID="{AE5932DD-C6C2-40A7-8342-71ECCB0B5F1E}" presName="childTextArrow" presStyleLbl="fgAccFollowNode1" presStyleIdx="1" presStyleCnt="3">
        <dgm:presLayoutVars>
          <dgm:bulletEnabled val="1"/>
        </dgm:presLayoutVars>
      </dgm:prSet>
      <dgm:spPr/>
    </dgm:pt>
    <dgm:pt modelId="{BC9DA4A5-F478-476C-BB74-B3700EEA1576}" type="pres">
      <dgm:prSet presAssocID="{C29BEEA2-5930-4A3F-9E5E-C0D84256BBA3}" presName="sp" presStyleCnt="0"/>
      <dgm:spPr/>
    </dgm:pt>
    <dgm:pt modelId="{C68ED102-BF4E-4600-A101-C6C72314D655}" type="pres">
      <dgm:prSet presAssocID="{3AE60710-FB94-4201-A6AD-5B845D1B01C3}" presName="arrowAndChildren" presStyleCnt="0"/>
      <dgm:spPr/>
    </dgm:pt>
    <dgm:pt modelId="{59C50A22-C288-49EB-B03C-D677C87791EB}" type="pres">
      <dgm:prSet presAssocID="{3AE60710-FB94-4201-A6AD-5B845D1B01C3}" presName="parentTextArrow" presStyleLbl="node1" presStyleIdx="1" presStyleCnt="3"/>
      <dgm:spPr/>
    </dgm:pt>
    <dgm:pt modelId="{B93F2790-4BA6-49B0-89B2-F7E218DAE5D7}" type="pres">
      <dgm:prSet presAssocID="{3AE60710-FB94-4201-A6AD-5B845D1B01C3}" presName="arrow" presStyleLbl="node1" presStyleIdx="2" presStyleCnt="3"/>
      <dgm:spPr/>
    </dgm:pt>
    <dgm:pt modelId="{54ABDE2D-07F1-4296-AFF3-8B9BECCBFBBA}" type="pres">
      <dgm:prSet presAssocID="{3AE60710-FB94-4201-A6AD-5B845D1B01C3}" presName="descendantArrow" presStyleCnt="0"/>
      <dgm:spPr/>
    </dgm:pt>
    <dgm:pt modelId="{FBDA9A51-20BB-487B-B222-B4796EB89934}" type="pres">
      <dgm:prSet presAssocID="{CC854B0A-B3CF-4E0B-80C6-899FB3E506DA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EC8AE80B-5AA7-44F4-BC28-B3101F0DA74F}" type="presOf" srcId="{2CD931BA-EE77-4A83-84BE-2D887EBDC074}" destId="{8F7B01C0-7C85-4B73-B982-6DC9A2FE8102}" srcOrd="0" destOrd="0" presId="urn:microsoft.com/office/officeart/2005/8/layout/process4"/>
    <dgm:cxn modelId="{5889E725-ED74-4362-A236-A3CCD6033AF9}" type="presOf" srcId="{52595727-2F82-468F-B5B6-98DCF36F5310}" destId="{157E7419-1696-4015-A102-5C742F81FC35}" srcOrd="0" destOrd="0" presId="urn:microsoft.com/office/officeart/2005/8/layout/process4"/>
    <dgm:cxn modelId="{92E64628-ED6F-4E38-84D4-75EDBC848F3D}" type="presOf" srcId="{3AE60710-FB94-4201-A6AD-5B845D1B01C3}" destId="{B93F2790-4BA6-49B0-89B2-F7E218DAE5D7}" srcOrd="1" destOrd="0" presId="urn:microsoft.com/office/officeart/2005/8/layout/process4"/>
    <dgm:cxn modelId="{58D9F229-8200-4978-B632-B84EA09C7F7F}" srcId="{8B1D5DCC-3BF5-4A01-8E14-B411A5C2B861}" destId="{A1F5D883-50DF-4E28-94F8-4F91C4BE86AE}" srcOrd="2" destOrd="0" parTransId="{C3687739-FBF8-4918-81EB-5D80B9515BFB}" sibTransId="{F4307E9B-B0B1-4AB4-BF2C-2F8F8FA06F7D}"/>
    <dgm:cxn modelId="{7419B72E-34E5-4688-BD9A-17F7B69B8217}" type="presOf" srcId="{3AE60710-FB94-4201-A6AD-5B845D1B01C3}" destId="{59C50A22-C288-49EB-B03C-D677C87791EB}" srcOrd="0" destOrd="0" presId="urn:microsoft.com/office/officeart/2005/8/layout/process4"/>
    <dgm:cxn modelId="{BE20A155-F0A2-4238-BD76-C4FBDBAB2993}" type="presOf" srcId="{CC854B0A-B3CF-4E0B-80C6-899FB3E506DA}" destId="{FBDA9A51-20BB-487B-B222-B4796EB89934}" srcOrd="0" destOrd="0" presId="urn:microsoft.com/office/officeart/2005/8/layout/process4"/>
    <dgm:cxn modelId="{CD2CE05E-D004-4570-978C-DF61C17BEABF}" srcId="{A1F5D883-50DF-4E28-94F8-4F91C4BE86AE}" destId="{2CD931BA-EE77-4A83-84BE-2D887EBDC074}" srcOrd="0" destOrd="0" parTransId="{61727F39-0B17-43EC-90CF-6CC18E4B2C3E}" sibTransId="{E8F58709-E54D-463D-883D-F19C0C154DE9}"/>
    <dgm:cxn modelId="{22A62C67-64A6-42E3-8D9F-CC39F4DA2CDB}" srcId="{52595727-2F82-468F-B5B6-98DCF36F5310}" destId="{AE5932DD-C6C2-40A7-8342-71ECCB0B5F1E}" srcOrd="0" destOrd="0" parTransId="{83AE0248-09EC-434C-8392-593A047A6D57}" sibTransId="{A178B729-263B-48DC-BE03-F42E6A9FFCFA}"/>
    <dgm:cxn modelId="{04A6816C-7EF3-4A3B-B71E-274B3C033165}" srcId="{8B1D5DCC-3BF5-4A01-8E14-B411A5C2B861}" destId="{3AE60710-FB94-4201-A6AD-5B845D1B01C3}" srcOrd="0" destOrd="0" parTransId="{6873FFB1-7DA3-4BCE-B07B-EF84C5A14B90}" sibTransId="{C29BEEA2-5930-4A3F-9E5E-C0D84256BBA3}"/>
    <dgm:cxn modelId="{3F6B948E-2234-4358-900E-6D738D9817B6}" type="presOf" srcId="{52595727-2F82-468F-B5B6-98DCF36F5310}" destId="{0DB89625-0250-4E0D-BDFE-834A8622149D}" srcOrd="1" destOrd="0" presId="urn:microsoft.com/office/officeart/2005/8/layout/process4"/>
    <dgm:cxn modelId="{27A29793-207E-4A08-91DF-7CC7FE74977C}" type="presOf" srcId="{A1F5D883-50DF-4E28-94F8-4F91C4BE86AE}" destId="{FA5F6D84-000D-4D6F-BCF2-0FB96381B349}" srcOrd="1" destOrd="0" presId="urn:microsoft.com/office/officeart/2005/8/layout/process4"/>
    <dgm:cxn modelId="{FF95A997-C571-46D4-8477-B570BBC3FA19}" srcId="{8B1D5DCC-3BF5-4A01-8E14-B411A5C2B861}" destId="{52595727-2F82-468F-B5B6-98DCF36F5310}" srcOrd="1" destOrd="0" parTransId="{76E8F283-F98E-4D31-80FB-EA76EC9BC873}" sibTransId="{6DFA847C-98E5-4DB4-B851-54EC3D4FD1D0}"/>
    <dgm:cxn modelId="{ED0DEEA6-EB30-48A8-8D32-3E98A6DC3CE8}" srcId="{3AE60710-FB94-4201-A6AD-5B845D1B01C3}" destId="{CC854B0A-B3CF-4E0B-80C6-899FB3E506DA}" srcOrd="0" destOrd="0" parTransId="{01309635-EB28-456B-883B-E9123BD1345D}" sibTransId="{2C9ABA2C-0A70-46D0-A0A7-20EE7FA3D68D}"/>
    <dgm:cxn modelId="{567289A9-46B4-449F-A09E-C1B4821A1B3A}" type="presOf" srcId="{A1F5D883-50DF-4E28-94F8-4F91C4BE86AE}" destId="{B85FB273-A471-4960-AFC3-9F4FFFD9B1DA}" srcOrd="0" destOrd="0" presId="urn:microsoft.com/office/officeart/2005/8/layout/process4"/>
    <dgm:cxn modelId="{76C683C8-0770-4194-8F33-8B755A5F4512}" type="presOf" srcId="{AE5932DD-C6C2-40A7-8342-71ECCB0B5F1E}" destId="{E06E547C-F5B2-4A4D-B10E-E095F5D57B56}" srcOrd="0" destOrd="0" presId="urn:microsoft.com/office/officeart/2005/8/layout/process4"/>
    <dgm:cxn modelId="{CCE7DCF4-3E36-4043-8731-BD49AD523944}" type="presOf" srcId="{8B1D5DCC-3BF5-4A01-8E14-B411A5C2B861}" destId="{B8FCAE02-09BB-48A2-A290-4D59D59922B5}" srcOrd="0" destOrd="0" presId="urn:microsoft.com/office/officeart/2005/8/layout/process4"/>
    <dgm:cxn modelId="{720D3FC4-C3AB-446D-B13F-A3BBE1F75966}" type="presParOf" srcId="{B8FCAE02-09BB-48A2-A290-4D59D59922B5}" destId="{D9D84B08-4F6B-449C-A063-17D51DC28101}" srcOrd="0" destOrd="0" presId="urn:microsoft.com/office/officeart/2005/8/layout/process4"/>
    <dgm:cxn modelId="{CAFD50D8-3738-4F46-9078-016C8585A356}" type="presParOf" srcId="{D9D84B08-4F6B-449C-A063-17D51DC28101}" destId="{B85FB273-A471-4960-AFC3-9F4FFFD9B1DA}" srcOrd="0" destOrd="0" presId="urn:microsoft.com/office/officeart/2005/8/layout/process4"/>
    <dgm:cxn modelId="{B00076BD-DA6F-4963-84FE-523BBF745CF5}" type="presParOf" srcId="{D9D84B08-4F6B-449C-A063-17D51DC28101}" destId="{FA5F6D84-000D-4D6F-BCF2-0FB96381B349}" srcOrd="1" destOrd="0" presId="urn:microsoft.com/office/officeart/2005/8/layout/process4"/>
    <dgm:cxn modelId="{03BA52A3-2D88-42D6-9B93-BC4985BB0248}" type="presParOf" srcId="{D9D84B08-4F6B-449C-A063-17D51DC28101}" destId="{204CE712-3EDE-41EA-9514-BEC8849BF224}" srcOrd="2" destOrd="0" presId="urn:microsoft.com/office/officeart/2005/8/layout/process4"/>
    <dgm:cxn modelId="{8313DF18-9818-4F73-8E22-2D7109386D1A}" type="presParOf" srcId="{204CE712-3EDE-41EA-9514-BEC8849BF224}" destId="{8F7B01C0-7C85-4B73-B982-6DC9A2FE8102}" srcOrd="0" destOrd="0" presId="urn:microsoft.com/office/officeart/2005/8/layout/process4"/>
    <dgm:cxn modelId="{4286B51F-B2C6-48C6-8D33-8D400AD19742}" type="presParOf" srcId="{B8FCAE02-09BB-48A2-A290-4D59D59922B5}" destId="{F1171CD5-1637-4BBE-AC26-4F3871AC4AEA}" srcOrd="1" destOrd="0" presId="urn:microsoft.com/office/officeart/2005/8/layout/process4"/>
    <dgm:cxn modelId="{FE86459F-2770-4517-BB9C-604134C94276}" type="presParOf" srcId="{B8FCAE02-09BB-48A2-A290-4D59D59922B5}" destId="{9FF81512-0F62-4504-877A-997A7F17503D}" srcOrd="2" destOrd="0" presId="urn:microsoft.com/office/officeart/2005/8/layout/process4"/>
    <dgm:cxn modelId="{A56666FE-1854-4EE0-9E34-B820145E1FA4}" type="presParOf" srcId="{9FF81512-0F62-4504-877A-997A7F17503D}" destId="{157E7419-1696-4015-A102-5C742F81FC35}" srcOrd="0" destOrd="0" presId="urn:microsoft.com/office/officeart/2005/8/layout/process4"/>
    <dgm:cxn modelId="{5E3BB9D8-9C64-4C41-B1AB-A03F5CEEE920}" type="presParOf" srcId="{9FF81512-0F62-4504-877A-997A7F17503D}" destId="{0DB89625-0250-4E0D-BDFE-834A8622149D}" srcOrd="1" destOrd="0" presId="urn:microsoft.com/office/officeart/2005/8/layout/process4"/>
    <dgm:cxn modelId="{F8437EAC-5222-4B22-9378-02BC4F61B0AB}" type="presParOf" srcId="{9FF81512-0F62-4504-877A-997A7F17503D}" destId="{824B896E-2341-4E8D-A311-E711DAA5793C}" srcOrd="2" destOrd="0" presId="urn:microsoft.com/office/officeart/2005/8/layout/process4"/>
    <dgm:cxn modelId="{889F71AD-EB32-427A-961E-4B1715CFC18D}" type="presParOf" srcId="{824B896E-2341-4E8D-A311-E711DAA5793C}" destId="{E06E547C-F5B2-4A4D-B10E-E095F5D57B56}" srcOrd="0" destOrd="0" presId="urn:microsoft.com/office/officeart/2005/8/layout/process4"/>
    <dgm:cxn modelId="{C146D26C-75E7-4588-B698-2EC1231ABA0E}" type="presParOf" srcId="{B8FCAE02-09BB-48A2-A290-4D59D59922B5}" destId="{BC9DA4A5-F478-476C-BB74-B3700EEA1576}" srcOrd="3" destOrd="0" presId="urn:microsoft.com/office/officeart/2005/8/layout/process4"/>
    <dgm:cxn modelId="{B6D2A87B-2FF8-4693-B070-A4B14D1D6FC2}" type="presParOf" srcId="{B8FCAE02-09BB-48A2-A290-4D59D59922B5}" destId="{C68ED102-BF4E-4600-A101-C6C72314D655}" srcOrd="4" destOrd="0" presId="urn:microsoft.com/office/officeart/2005/8/layout/process4"/>
    <dgm:cxn modelId="{B1DDE521-F878-41D4-BC62-9859B1420F5E}" type="presParOf" srcId="{C68ED102-BF4E-4600-A101-C6C72314D655}" destId="{59C50A22-C288-49EB-B03C-D677C87791EB}" srcOrd="0" destOrd="0" presId="urn:microsoft.com/office/officeart/2005/8/layout/process4"/>
    <dgm:cxn modelId="{6F6D32F5-8DE3-4CCF-94C4-3FD256BD4065}" type="presParOf" srcId="{C68ED102-BF4E-4600-A101-C6C72314D655}" destId="{B93F2790-4BA6-49B0-89B2-F7E218DAE5D7}" srcOrd="1" destOrd="0" presId="urn:microsoft.com/office/officeart/2005/8/layout/process4"/>
    <dgm:cxn modelId="{3BC94462-1C2C-4AAB-AC17-576BF8336A06}" type="presParOf" srcId="{C68ED102-BF4E-4600-A101-C6C72314D655}" destId="{54ABDE2D-07F1-4296-AFF3-8B9BECCBFBBA}" srcOrd="2" destOrd="0" presId="urn:microsoft.com/office/officeart/2005/8/layout/process4"/>
    <dgm:cxn modelId="{E479DC80-5DF8-4590-BF3F-558403676A78}" type="presParOf" srcId="{54ABDE2D-07F1-4296-AFF3-8B9BECCBFBBA}" destId="{FBDA9A51-20BB-487B-B222-B4796EB89934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5F6D84-000D-4D6F-BCF2-0FB96381B349}">
      <dsp:nvSpPr>
        <dsp:cNvPr id="0" name=""/>
        <dsp:cNvSpPr/>
      </dsp:nvSpPr>
      <dsp:spPr>
        <a:xfrm>
          <a:off x="0" y="3406931"/>
          <a:ext cx="8229600" cy="11182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 err="1">
              <a:solidFill>
                <a:schemeClr val="tx1"/>
              </a:solidFill>
            </a:rPr>
            <a:t>Classifier</a:t>
          </a:r>
          <a:endParaRPr lang="pt-PT" sz="2200" kern="1200" dirty="0">
            <a:solidFill>
              <a:schemeClr val="tx1"/>
            </a:solidFill>
          </a:endParaRPr>
        </a:p>
      </dsp:txBody>
      <dsp:txXfrm>
        <a:off x="0" y="3406931"/>
        <a:ext cx="8229600" cy="603844"/>
      </dsp:txXfrm>
    </dsp:sp>
    <dsp:sp modelId="{8F7B01C0-7C85-4B73-B982-6DC9A2FE8102}">
      <dsp:nvSpPr>
        <dsp:cNvPr id="0" name=""/>
        <dsp:cNvSpPr/>
      </dsp:nvSpPr>
      <dsp:spPr>
        <a:xfrm>
          <a:off x="0" y="3988412"/>
          <a:ext cx="8229600" cy="51438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Does the actual job of classifying or describing observations, relying on the extracted features.</a:t>
          </a:r>
          <a:endParaRPr lang="pt-PT" sz="1700" kern="1200"/>
        </a:p>
      </dsp:txBody>
      <dsp:txXfrm>
        <a:off x="0" y="3988412"/>
        <a:ext cx="8229600" cy="514386"/>
      </dsp:txXfrm>
    </dsp:sp>
    <dsp:sp modelId="{0DB89625-0250-4E0D-BDFE-834A8622149D}">
      <dsp:nvSpPr>
        <dsp:cNvPr id="0" name=""/>
        <dsp:cNvSpPr/>
      </dsp:nvSpPr>
      <dsp:spPr>
        <a:xfrm rot="10800000">
          <a:off x="0" y="1703865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 dirty="0" err="1">
              <a:solidFill>
                <a:schemeClr val="tx1"/>
              </a:solidFill>
            </a:rPr>
            <a:t>Feature</a:t>
          </a:r>
          <a:r>
            <a:rPr lang="pt-PT" sz="2200" kern="1200" dirty="0">
              <a:solidFill>
                <a:schemeClr val="tx1"/>
              </a:solidFill>
            </a:rPr>
            <a:t> </a:t>
          </a:r>
          <a:r>
            <a:rPr lang="pt-PT" sz="2200" kern="1200" dirty="0" err="1">
              <a:solidFill>
                <a:schemeClr val="tx1"/>
              </a:solidFill>
            </a:rPr>
            <a:t>Extraction</a:t>
          </a:r>
          <a:endParaRPr lang="pt-PT" sz="2200" kern="1200" dirty="0">
            <a:solidFill>
              <a:schemeClr val="tx1"/>
            </a:solidFill>
          </a:endParaRPr>
        </a:p>
      </dsp:txBody>
      <dsp:txXfrm rot="-10800000">
        <a:off x="0" y="1703865"/>
        <a:ext cx="8229600" cy="603663"/>
      </dsp:txXfrm>
    </dsp:sp>
    <dsp:sp modelId="{E06E547C-F5B2-4A4D-B10E-E095F5D57B56}">
      <dsp:nvSpPr>
        <dsp:cNvPr id="0" name=""/>
        <dsp:cNvSpPr/>
      </dsp:nvSpPr>
      <dsp:spPr>
        <a:xfrm>
          <a:off x="0" y="2307529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Computes numeric or symbolic information from the observations;</a:t>
          </a:r>
          <a:endParaRPr lang="pt-PT" sz="1700" kern="1200" dirty="0"/>
        </a:p>
      </dsp:txBody>
      <dsp:txXfrm>
        <a:off x="0" y="2307529"/>
        <a:ext cx="8229600" cy="514231"/>
      </dsp:txXfrm>
    </dsp:sp>
    <dsp:sp modelId="{B93F2790-4BA6-49B0-89B2-F7E218DAE5D7}">
      <dsp:nvSpPr>
        <dsp:cNvPr id="0" name=""/>
        <dsp:cNvSpPr/>
      </dsp:nvSpPr>
      <dsp:spPr>
        <a:xfrm rot="10800000">
          <a:off x="0" y="799"/>
          <a:ext cx="8229600" cy="1719839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200" kern="1200">
              <a:solidFill>
                <a:schemeClr val="tx1"/>
              </a:solidFill>
            </a:rPr>
            <a:t>Sensor</a:t>
          </a:r>
          <a:endParaRPr lang="pt-PT" sz="2200" kern="1200"/>
        </a:p>
      </dsp:txBody>
      <dsp:txXfrm rot="-10800000">
        <a:off x="0" y="799"/>
        <a:ext cx="8229600" cy="603663"/>
      </dsp:txXfrm>
    </dsp:sp>
    <dsp:sp modelId="{FBDA9A51-20BB-487B-B222-B4796EB89934}">
      <dsp:nvSpPr>
        <dsp:cNvPr id="0" name=""/>
        <dsp:cNvSpPr/>
      </dsp:nvSpPr>
      <dsp:spPr>
        <a:xfrm>
          <a:off x="0" y="604463"/>
          <a:ext cx="8229600" cy="5142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Gathers the observations to be classified or described</a:t>
          </a:r>
          <a:endParaRPr lang="pt-PT" sz="1700" kern="1200" dirty="0"/>
        </a:p>
      </dsp:txBody>
      <dsp:txXfrm>
        <a:off x="0" y="604463"/>
        <a:ext cx="8229600" cy="51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4" Type="http://schemas.openxmlformats.org/officeDocument/2006/relationships/image" Target="../media/image4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1800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97" tIns="47449" rIns="94897" bIns="47449" numCol="1" anchor="t" anchorCtr="0" compatLnSpc="1">
            <a:prstTxWarp prst="textNoShape">
              <a:avLst/>
            </a:prstTxWarp>
          </a:bodyPr>
          <a:lstStyle>
            <a:lvl1pPr algn="l" defTabSz="949325">
              <a:defRPr sz="1200" smtClean="0"/>
            </a:lvl1pPr>
          </a:lstStyle>
          <a:p>
            <a:pPr>
              <a:defRPr/>
            </a:pPr>
            <a:endParaRPr lang="pt-PT" dirty="0"/>
          </a:p>
          <a:p>
            <a:pPr>
              <a:defRPr/>
            </a:pPr>
            <a:r>
              <a:rPr lang="pt-PT" dirty="0" err="1"/>
              <a:t>Computer</a:t>
            </a:r>
            <a:r>
              <a:rPr lang="pt-PT" dirty="0"/>
              <a:t> </a:t>
            </a:r>
            <a:r>
              <a:rPr lang="pt-PT" dirty="0" err="1"/>
              <a:t>Vision</a:t>
            </a:r>
            <a:r>
              <a:rPr lang="pt-PT" dirty="0"/>
              <a:t> - TP10 - </a:t>
            </a:r>
            <a:r>
              <a:rPr lang="pt-PT" dirty="0" err="1"/>
              <a:t>Pattern</a:t>
            </a:r>
            <a:r>
              <a:rPr lang="pt-PT" dirty="0"/>
              <a:t> </a:t>
            </a:r>
            <a:r>
              <a:rPr lang="pt-PT" dirty="0" err="1"/>
              <a:t>Recognition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88887698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noProof="0"/>
              <a:t>Clique para editar os estilos de texto do modelo global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l" defTabSz="990600">
              <a:defRPr sz="1300" smtClean="0"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1" tIns="49515" rIns="99031" bIns="49515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 smtClean="0"/>
            </a:lvl1pPr>
          </a:lstStyle>
          <a:p>
            <a:pPr>
              <a:defRPr/>
            </a:pPr>
            <a:fld id="{4837C303-8D92-42C7-8652-34BA86C6B35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592618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3D25022D-C137-4F07-A599-8A3458698D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2306766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C1EA96-5FA8-4267-B297-E1868E3F1C5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1BB118-C852-4186-979E-42A51483B3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341C3A-5BBD-4865-8B1F-DC90E9EF768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745DE75-4F75-467B-91B4-4D8235C0BBA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18">
              <a:defRPr/>
            </a:pPr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81C4AEAD-B3BE-4855-8A46-ED9ED4875FB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6235DCD-EB02-446C-BBDF-93A06B31946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BEF338D-8631-492B-AE31-156950CF6E7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C0139E7-09F3-4516-B0CB-087850CB6A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35737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9D95D1-2181-46A1-8AE0-7DE7D1DE9BC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Scale invariant feature transform!</a:t>
            </a:r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7D1A747-722E-4096-9FE0-8356E2DD000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TP10 -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799592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CF66092-DFC1-4601-A798-6350795769D3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A5AC28A-A02A-4077-91CA-942693F0791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ED96910-029A-4EFC-A61A-CC62ECC70F79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93775" y="768350"/>
            <a:ext cx="5114925" cy="3836988"/>
          </a:xfrm>
          <a:ln/>
        </p:spPr>
      </p:sp>
      <p:sp>
        <p:nvSpPr>
          <p:cNvPr id="4843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15B838-7332-4267-BD74-0796D7BE40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F0FC288C-9B72-4834-807F-91B06DF4EAA8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577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5775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26E4525-7DF8-4F5A-BD50-65AEB33141F7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112EC658-0839-4EF0-B52F-EF517862B58D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2950" cy="3414713"/>
          </a:xfrm>
          <a:ln/>
        </p:spPr>
      </p:sp>
      <p:sp>
        <p:nvSpPr>
          <p:cNvPr id="860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0588" y="4324350"/>
            <a:ext cx="5048250" cy="41703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CAE3DF3-9EA0-4999-8617-3695A8EBB38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870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5537D2-D9BF-4E2E-B90B-D23BB375E924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Header Placeholder 4">
            <a:extLst>
              <a:ext uri="{FF2B5EF4-FFF2-40B4-BE49-F238E27FC236}">
                <a16:creationId xmlns:a16="http://schemas.microsoft.com/office/drawing/2014/main" id="{F1E27715-3D60-413C-8B07-7CBB2A69C78B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1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D2B00DE-42B5-429A-B128-69726E691329}" type="slidenum">
              <a:rPr lang="en-US" sz="1200">
                <a:solidFill>
                  <a:prstClr val="black"/>
                </a:solidFill>
                <a:latin typeface="Arial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US" sz="120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02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02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2" tIns="45716" rIns="91432" bIns="45716"/>
          <a:lstStyle/>
          <a:p>
            <a:endParaRPr lang="en-US" dirty="0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3B0574-5237-42C8-B864-3262D65CD626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9825" y="682625"/>
            <a:ext cx="4551363" cy="3414713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992" y="4324048"/>
            <a:ext cx="5048250" cy="4171346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65A50B-BC72-417D-AE2C-B071CAB493A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TP11 - Local Invariant Descriptors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6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7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32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do título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PT"/>
              <a:t>Faça clique para editar o estilo do subtítulo do modelo global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339975" y="6237288"/>
            <a:ext cx="6335713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8789CE-DE63-4FD1-8967-C0E22EC8751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63880-C2DE-443E-9A25-13B2250086FD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80ECC-4658-44EE-BE2D-5B77F79A98C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39A19D-D3D0-49CE-B3CD-0892C40DD00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A7FCB3-AD06-4908-B86D-30E42450E91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5B8C3-0C20-48EE-920E-E258C051A5A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E745A-DAD5-444E-A1B8-425B98B3F262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00327-4F90-42AD-A6CA-1ADC8DA429F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EF612-3399-4D90-9D98-1A34ED88C11A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/>
              <a:t>Clique para editar o estilo</a:t>
            </a:r>
            <a:endParaRPr lang="en-US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D961-3A31-4799-B55D-BAFF23C161A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 estilo do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 para editar os estilos de texto do modelo global</a:t>
            </a:r>
          </a:p>
          <a:p>
            <a:pPr lvl="1"/>
            <a:r>
              <a:rPr lang="en-US"/>
              <a:t>Segundo nível</a:t>
            </a:r>
          </a:p>
          <a:p>
            <a:pPr lvl="2"/>
            <a:r>
              <a:rPr lang="en-US"/>
              <a:t>Terceiro nível</a:t>
            </a:r>
          </a:p>
          <a:p>
            <a:pPr lvl="3"/>
            <a:r>
              <a:rPr lang="en-US"/>
              <a:t>Quarto nível</a:t>
            </a:r>
          </a:p>
          <a:p>
            <a:pPr lvl="4"/>
            <a:r>
              <a:rPr lang="en-US"/>
              <a:t>Quinto nível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39975" y="6245225"/>
            <a:ext cx="56165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27988" y="6245225"/>
            <a:ext cx="6477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EE646832-A8D6-4D14-938E-478ABCCAD9C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  <p:pic>
        <p:nvPicPr>
          <p:cNvPr id="1033" name="Picture 1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79388" y="6297613"/>
            <a:ext cx="1655762" cy="357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" name="Picture 12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08175" y="6297613"/>
            <a:ext cx="350838" cy="360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99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7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3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7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28.png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2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3.bin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5.wmf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1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0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5" Type="http://schemas.openxmlformats.org/officeDocument/2006/relationships/image" Target="../media/image51.png"/><Relationship Id="rId4" Type="http://schemas.openxmlformats.org/officeDocument/2006/relationships/image" Target="../media/image50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7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0.jpeg"/><Relationship Id="rId5" Type="http://schemas.openxmlformats.org/officeDocument/2006/relationships/image" Target="../media/image59.wmf"/><Relationship Id="rId4" Type="http://schemas.openxmlformats.org/officeDocument/2006/relationships/oleObject" Target="../embeddings/oleObject21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4.png"/><Relationship Id="rId12" Type="http://schemas.openxmlformats.org/officeDocument/2006/relationships/image" Target="../media/image69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3.jpeg"/><Relationship Id="rId11" Type="http://schemas.openxmlformats.org/officeDocument/2006/relationships/image" Target="../media/image68.jpeg"/><Relationship Id="rId5" Type="http://schemas.openxmlformats.org/officeDocument/2006/relationships/image" Target="../media/image62.wmf"/><Relationship Id="rId10" Type="http://schemas.openxmlformats.org/officeDocument/2006/relationships/image" Target="../media/image67.jpe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6.jpe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4.pn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9750" y="3744913"/>
            <a:ext cx="7950200" cy="172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pt-PT" sz="2800" dirty="0">
              <a:solidFill>
                <a:srgbClr val="990000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687388" y="908050"/>
            <a:ext cx="7772400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4400" dirty="0"/>
              <a:t>Computer Vision – TP7</a:t>
            </a:r>
            <a:br>
              <a:rPr lang="en-US" sz="4400" dirty="0"/>
            </a:br>
            <a:r>
              <a:rPr lang="en-US" sz="4400" dirty="0"/>
              <a:t>Pattern Recognition</a:t>
            </a:r>
            <a:endParaRPr lang="en-US" sz="360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411288" y="5400675"/>
            <a:ext cx="64008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pt-PT" sz="2800" b="1" i="1" dirty="0"/>
              <a:t>Miguel Coimbra, Francesco Renna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Typical PR system</a:t>
            </a:r>
          </a:p>
        </p:txBody>
      </p:sp>
      <p:graphicFrame>
        <p:nvGraphicFramePr>
          <p:cNvPr id="5" name="Marcador de Posição de Conteúdo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5E9CA5-FA77-2948-8AF5-9C5B9711F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Sensor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specific</a:t>
            </a:r>
            <a:r>
              <a:rPr lang="pt-PT" dirty="0"/>
              <a:t> case:</a:t>
            </a:r>
          </a:p>
          <a:p>
            <a:pPr lvl="1" eaLnBrk="1" hangingPunct="1"/>
            <a:r>
              <a:rPr lang="pt-PT" dirty="0" err="1"/>
              <a:t>Image</a:t>
            </a:r>
            <a:r>
              <a:rPr lang="pt-PT" dirty="0"/>
              <a:t> </a:t>
            </a:r>
            <a:r>
              <a:rPr lang="pt-PT" dirty="0" err="1"/>
              <a:t>acquiring</a:t>
            </a:r>
            <a:r>
              <a:rPr lang="pt-PT" dirty="0"/>
              <a:t> </a:t>
            </a:r>
            <a:r>
              <a:rPr lang="pt-PT" dirty="0" err="1"/>
              <a:t>mechanism</a:t>
            </a:r>
            <a:endParaRPr lang="pt-PT" dirty="0"/>
          </a:p>
          <a:p>
            <a:pPr lvl="1" eaLnBrk="1" hangingPunct="1"/>
            <a:r>
              <a:rPr lang="pt-PT" dirty="0" err="1"/>
              <a:t>Let’s</a:t>
            </a:r>
            <a:r>
              <a:rPr lang="pt-PT" dirty="0"/>
              <a:t> assume </a:t>
            </a:r>
            <a:r>
              <a:rPr lang="pt-PT" dirty="0" err="1"/>
              <a:t>we</a:t>
            </a:r>
            <a:r>
              <a:rPr lang="pt-PT" dirty="0"/>
              <a:t>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control</a:t>
            </a:r>
            <a:r>
              <a:rPr lang="pt-PT" dirty="0"/>
              <a:t> </a:t>
            </a:r>
            <a:r>
              <a:rPr lang="pt-PT" dirty="0" err="1"/>
              <a:t>it</a:t>
            </a:r>
            <a:endParaRPr lang="pt-PT" dirty="0"/>
          </a:p>
          <a:p>
            <a:pPr lvl="1" eaLnBrk="1" hangingPunct="1">
              <a:buFontTx/>
              <a:buNone/>
            </a:pPr>
            <a:endParaRPr lang="pt-PT" dirty="0"/>
          </a:p>
          <a:p>
            <a:pPr lvl="1" eaLnBrk="1" hangingPunct="1">
              <a:buFontTx/>
              <a:buNone/>
            </a:pPr>
            <a:r>
              <a:rPr lang="pt-PT" sz="2400" dirty="0" err="1"/>
              <a:t>One</a:t>
            </a:r>
            <a:r>
              <a:rPr lang="pt-PT" sz="2400" dirty="0"/>
              <a:t> </a:t>
            </a:r>
            <a:r>
              <a:rPr lang="pt-PT" sz="2400" dirty="0" err="1"/>
              <a:t>observation</a:t>
            </a:r>
            <a:r>
              <a:rPr lang="pt-PT" sz="2400" dirty="0"/>
              <a:t> = </a:t>
            </a:r>
            <a:r>
              <a:rPr lang="pt-PT" sz="2400" dirty="0" err="1"/>
              <a:t>One</a:t>
            </a:r>
            <a:r>
              <a:rPr lang="pt-PT" sz="2400" dirty="0"/>
              <a:t> </a:t>
            </a:r>
            <a:r>
              <a:rPr lang="pt-PT" sz="2400" dirty="0" err="1"/>
              <a:t>Image</a:t>
            </a:r>
            <a:endParaRPr lang="pt-PT" sz="2400" dirty="0"/>
          </a:p>
          <a:p>
            <a:pPr lvl="1" eaLnBrk="1" hangingPunct="1">
              <a:buFontTx/>
              <a:buNone/>
            </a:pPr>
            <a:r>
              <a:rPr lang="pt-PT" sz="2400" dirty="0" err="1"/>
              <a:t>Video</a:t>
            </a:r>
            <a:r>
              <a:rPr lang="pt-PT" sz="2400" dirty="0"/>
              <a:t> = </a:t>
            </a:r>
            <a:r>
              <a:rPr lang="pt-PT" sz="2400" dirty="0" err="1"/>
              <a:t>Multiple</a:t>
            </a:r>
            <a:r>
              <a:rPr lang="pt-PT" sz="2400" dirty="0"/>
              <a:t> </a:t>
            </a:r>
            <a:r>
              <a:rPr lang="pt-PT" sz="2400" dirty="0" err="1"/>
              <a:t>Observations</a:t>
            </a:r>
            <a:endParaRPr lang="pt-PT" sz="2400" dirty="0"/>
          </a:p>
        </p:txBody>
      </p:sp>
      <p:pic>
        <p:nvPicPr>
          <p:cNvPr id="14341" name="Picture 5" descr="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3449638"/>
            <a:ext cx="3240087" cy="242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C6FECD-CF47-274C-ADD4-839F9A54BF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Feature Extraction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exactly</a:t>
            </a:r>
            <a:r>
              <a:rPr lang="pt-PT" dirty="0"/>
              <a:t> are </a:t>
            </a:r>
            <a:r>
              <a:rPr lang="pt-PT" dirty="0" err="1"/>
              <a:t>features</a:t>
            </a:r>
            <a:r>
              <a:rPr lang="pt-PT" dirty="0"/>
              <a:t>?</a:t>
            </a:r>
          </a:p>
          <a:p>
            <a:pPr lvl="1" eaLnBrk="1" hangingPunct="1"/>
            <a:r>
              <a:rPr lang="pt-PT" dirty="0" err="1"/>
              <a:t>Colour</a:t>
            </a:r>
            <a:r>
              <a:rPr lang="pt-PT" dirty="0"/>
              <a:t>, texture, </a:t>
            </a:r>
            <a:r>
              <a:rPr lang="pt-PT" dirty="0" err="1"/>
              <a:t>shape</a:t>
            </a:r>
            <a:r>
              <a:rPr lang="pt-PT" dirty="0"/>
              <a:t>, </a:t>
            </a:r>
            <a:r>
              <a:rPr lang="pt-PT" dirty="0" err="1"/>
              <a:t>etc</a:t>
            </a:r>
            <a:endParaRPr lang="pt-PT" dirty="0"/>
          </a:p>
          <a:p>
            <a:pPr lvl="1" eaLnBrk="1" hangingPunct="1"/>
            <a:r>
              <a:rPr lang="pt-PT" dirty="0"/>
              <a:t>Animal </a:t>
            </a:r>
            <a:r>
              <a:rPr lang="pt-PT" dirty="0" err="1"/>
              <a:t>with</a:t>
            </a:r>
            <a:r>
              <a:rPr lang="pt-PT" dirty="0"/>
              <a:t> 4 </a:t>
            </a:r>
            <a:r>
              <a:rPr lang="pt-PT" dirty="0" err="1"/>
              <a:t>legs</a:t>
            </a:r>
            <a:endParaRPr lang="pt-PT" dirty="0"/>
          </a:p>
          <a:p>
            <a:pPr lvl="1" eaLnBrk="1" hangingPunct="1"/>
            <a:r>
              <a:rPr lang="pt-PT" dirty="0" err="1"/>
              <a:t>Horse</a:t>
            </a:r>
            <a:endParaRPr lang="pt-PT" dirty="0"/>
          </a:p>
          <a:p>
            <a:pPr lvl="1" eaLnBrk="1" hangingPunct="1"/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jumping</a:t>
            </a:r>
            <a:endParaRPr lang="pt-PT" dirty="0"/>
          </a:p>
          <a:p>
            <a:pPr eaLnBrk="1" hangingPunct="1"/>
            <a:r>
              <a:rPr lang="pt-PT" dirty="0" err="1"/>
              <a:t>These</a:t>
            </a:r>
            <a:r>
              <a:rPr lang="pt-PT" dirty="0"/>
              <a:t> </a:t>
            </a:r>
            <a:r>
              <a:rPr lang="pt-PT" dirty="0" err="1"/>
              <a:t>vary</a:t>
            </a:r>
            <a:r>
              <a:rPr lang="pt-PT" dirty="0"/>
              <a:t> a </a:t>
            </a:r>
            <a:r>
              <a:rPr lang="pt-PT" dirty="0" err="1"/>
              <a:t>lot</a:t>
            </a:r>
            <a:r>
              <a:rPr lang="pt-PT" dirty="0"/>
              <a:t>!</a:t>
            </a:r>
          </a:p>
          <a:p>
            <a:pPr eaLnBrk="1" hangingPunct="1"/>
            <a:r>
              <a:rPr lang="pt-PT" dirty="0"/>
              <a:t>Some </a:t>
            </a:r>
            <a:r>
              <a:rPr lang="pt-PT" dirty="0" err="1"/>
              <a:t>imply</a:t>
            </a:r>
            <a:r>
              <a:rPr lang="pt-PT" dirty="0"/>
              <a:t> some </a:t>
            </a:r>
            <a:r>
              <a:rPr lang="pt-PT" dirty="0" err="1"/>
              <a:t>sort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‘</a:t>
            </a:r>
            <a:r>
              <a:rPr lang="pt-PT" dirty="0" err="1"/>
              <a:t>recognition</a:t>
            </a:r>
            <a:r>
              <a:rPr lang="pt-PT" dirty="0"/>
              <a:t>’</a:t>
            </a:r>
          </a:p>
          <a:p>
            <a:pPr lvl="2" eaLnBrk="1" hangingPunct="1">
              <a:buFontTx/>
              <a:buNone/>
            </a:pPr>
            <a:r>
              <a:rPr lang="pt-PT" dirty="0"/>
              <a:t>e.g. </a:t>
            </a:r>
            <a:r>
              <a:rPr lang="pt-PT" dirty="0" err="1"/>
              <a:t>How</a:t>
            </a:r>
            <a:r>
              <a:rPr lang="pt-PT" dirty="0"/>
              <a:t> do I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jumping</a:t>
            </a:r>
            <a:r>
              <a:rPr lang="pt-PT" dirty="0"/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33C13B-9430-F64F-BD4E-FF0D018C6D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Broad classification of features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err="1"/>
              <a:t>Low-level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Colour</a:t>
            </a:r>
            <a:r>
              <a:rPr lang="pt-PT" dirty="0"/>
              <a:t>, texture</a:t>
            </a:r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Middle-level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head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</a:t>
            </a:r>
            <a:r>
              <a:rPr lang="pt-PT" dirty="0" err="1"/>
              <a:t>four</a:t>
            </a:r>
            <a:r>
              <a:rPr lang="pt-PT" dirty="0"/>
              <a:t> </a:t>
            </a:r>
            <a:r>
              <a:rPr lang="pt-PT" dirty="0" err="1"/>
              <a:t>legs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Object</a:t>
            </a:r>
            <a:r>
              <a:rPr lang="pt-PT" dirty="0"/>
              <a:t> </a:t>
            </a:r>
            <a:r>
              <a:rPr lang="pt-PT" dirty="0" err="1"/>
              <a:t>moving</a:t>
            </a:r>
            <a:r>
              <a:rPr lang="pt-PT" dirty="0"/>
              <a:t> </a:t>
            </a:r>
            <a:r>
              <a:rPr lang="pt-PT" dirty="0" err="1"/>
              <a:t>up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Horse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High-level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jumping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Horse</a:t>
            </a:r>
            <a:r>
              <a:rPr lang="pt-PT" dirty="0"/>
              <a:t> </a:t>
            </a:r>
            <a:r>
              <a:rPr lang="pt-PT" dirty="0" err="1"/>
              <a:t>competition</a:t>
            </a: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0FE1EC-B95A-BB48-8FAB-04C176CB61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Objective</a:t>
            </a:r>
          </a:p>
          <a:p>
            <a:pPr eaLnBrk="1" hangingPunct="1"/>
            <a:r>
              <a:rPr lang="en-US" dirty="0"/>
              <a:t>Directly reflect specific image and video features</a:t>
            </a:r>
          </a:p>
          <a:p>
            <a:pPr lvl="1" eaLnBrk="1" hangingPunct="1"/>
            <a:r>
              <a:rPr lang="en-US" dirty="0" err="1"/>
              <a:t>Colour</a:t>
            </a:r>
            <a:endParaRPr lang="en-US" dirty="0"/>
          </a:p>
          <a:p>
            <a:pPr lvl="1" eaLnBrk="1" hangingPunct="1"/>
            <a:r>
              <a:rPr lang="en-US" dirty="0"/>
              <a:t>Texture</a:t>
            </a:r>
          </a:p>
          <a:p>
            <a:pPr lvl="1" eaLnBrk="1" hangingPunct="1"/>
            <a:r>
              <a:rPr lang="en-US" dirty="0"/>
              <a:t>Shape</a:t>
            </a:r>
          </a:p>
          <a:p>
            <a:pPr lvl="1" eaLnBrk="1" hangingPunct="1"/>
            <a:r>
              <a:rPr lang="en-US" dirty="0"/>
              <a:t>Motion</a:t>
            </a:r>
          </a:p>
          <a:p>
            <a:pPr lvl="1" eaLnBrk="1" hangingPunct="1"/>
            <a:r>
              <a:rPr lang="en-US" dirty="0"/>
              <a:t>Etc.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Low-level features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2819400"/>
            <a:ext cx="2247900" cy="22479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7414" name="Picture 5" descr="MPj0313963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819400"/>
            <a:ext cx="219075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02790" name="Cloud"/>
          <p:cNvSpPr>
            <a:spLocks noChangeAspect="1" noEditPoints="1" noChangeArrowheads="1"/>
          </p:cNvSpPr>
          <p:nvPr/>
        </p:nvSpPr>
        <p:spPr bwMode="auto">
          <a:xfrm>
            <a:off x="4648200" y="4191000"/>
            <a:ext cx="2743200" cy="183832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6C8FE3-4E8C-1C40-A9ED-9A4F978E0A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Some degree of subjectivity</a:t>
            </a:r>
          </a:p>
          <a:p>
            <a:pPr eaLnBrk="1" hangingPunct="1"/>
            <a:r>
              <a:rPr lang="en-US" dirty="0"/>
              <a:t>They are typically one solution of a problem with multiple solutions</a:t>
            </a:r>
          </a:p>
          <a:p>
            <a:pPr eaLnBrk="1" hangingPunct="1"/>
            <a:r>
              <a:rPr lang="en-US" dirty="0"/>
              <a:t>Examples:</a:t>
            </a:r>
          </a:p>
          <a:p>
            <a:pPr lvl="1" eaLnBrk="1" hangingPunct="1"/>
            <a:r>
              <a:rPr lang="en-US" dirty="0"/>
              <a:t>Segmentation</a:t>
            </a:r>
          </a:p>
          <a:p>
            <a:pPr lvl="1" eaLnBrk="1" hangingPunct="1"/>
            <a:r>
              <a:rPr lang="en-US" dirty="0"/>
              <a:t>Optical Flow</a:t>
            </a:r>
          </a:p>
          <a:p>
            <a:pPr lvl="1" eaLnBrk="1" hangingPunct="1"/>
            <a:r>
              <a:rPr lang="en-US" dirty="0"/>
              <a:t>Identification</a:t>
            </a:r>
          </a:p>
          <a:p>
            <a:pPr lvl="1" eaLnBrk="1" hangingPunct="1"/>
            <a:r>
              <a:rPr lang="en-US" dirty="0"/>
              <a:t>Etc.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Middle-level features</a:t>
            </a:r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505200"/>
            <a:ext cx="1430338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505200"/>
            <a:ext cx="2971800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0653D3-64ED-D842-9341-19EED03992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High-level features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Semantic Interpretation</a:t>
            </a:r>
          </a:p>
          <a:p>
            <a:pPr eaLnBrk="1" hangingPunct="1"/>
            <a:r>
              <a:rPr lang="en-US" dirty="0"/>
              <a:t>Knowledge</a:t>
            </a:r>
          </a:p>
          <a:p>
            <a:pPr eaLnBrk="1" hangingPunct="1"/>
            <a:r>
              <a:rPr lang="en-US" dirty="0"/>
              <a:t>Context</a:t>
            </a:r>
          </a:p>
          <a:p>
            <a:pPr eaLnBrk="1" hangingPunct="1"/>
            <a:r>
              <a:rPr lang="en-US" dirty="0"/>
              <a:t>Examples:</a:t>
            </a:r>
          </a:p>
          <a:p>
            <a:pPr lvl="1" eaLnBrk="1" hangingPunct="1"/>
            <a:r>
              <a:rPr lang="en-US" dirty="0"/>
              <a:t>This person suffers from epilepsy</a:t>
            </a:r>
          </a:p>
          <a:p>
            <a:pPr lvl="1" eaLnBrk="1" hangingPunct="1"/>
            <a:r>
              <a:rPr lang="en-US" dirty="0"/>
              <a:t>The virus attacks the cell with some degree of intelligence</a:t>
            </a:r>
          </a:p>
          <a:p>
            <a:pPr lvl="1" eaLnBrk="1" hangingPunct="1"/>
            <a:r>
              <a:rPr lang="en-US" dirty="0"/>
              <a:t>This person is running from that one</a:t>
            </a:r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011863" y="2133600"/>
            <a:ext cx="2690812" cy="1333500"/>
          </a:xfrm>
          <a:prstGeom prst="wedgeRoundRectCallout">
            <a:avLst>
              <a:gd name="adj1" fmla="val -73778"/>
              <a:gd name="adj2" fmla="val 7380"/>
              <a:gd name="adj3" fmla="val 16667"/>
            </a:avLst>
          </a:prstGeom>
          <a:solidFill>
            <a:schemeClr val="bg1">
              <a:alpha val="5098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/>
              <a:t>How do humans do this so well?</a:t>
            </a:r>
          </a:p>
        </p:txBody>
      </p:sp>
      <p:pic>
        <p:nvPicPr>
          <p:cNvPr id="19462" name="Picture 5" descr="MPj039008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362200"/>
            <a:ext cx="977900" cy="1371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6B18B0-F7D9-BE40-9C43-ED9E14A2316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The semantic gap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/>
              <a:t>Fundamental problem of current research!</a:t>
            </a:r>
          </a:p>
        </p:txBody>
      </p:sp>
      <p:pic>
        <p:nvPicPr>
          <p:cNvPr id="20485" name="Picture 4" descr="MPj0402491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286000"/>
            <a:ext cx="2819400" cy="2255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0486" name="AutoShape 5"/>
          <p:cNvSpPr>
            <a:spLocks noChangeArrowheads="1"/>
          </p:cNvSpPr>
          <p:nvPr/>
        </p:nvSpPr>
        <p:spPr bwMode="auto">
          <a:xfrm>
            <a:off x="457200" y="2286000"/>
            <a:ext cx="2514600" cy="2209800"/>
          </a:xfrm>
          <a:prstGeom prst="wedgeRoundRectCallout">
            <a:avLst>
              <a:gd name="adj1" fmla="val 75505"/>
              <a:gd name="adj2" fmla="val 26435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Low-level:</a:t>
            </a:r>
          </a:p>
          <a:p>
            <a:pPr>
              <a:buFontTx/>
              <a:buChar char="-"/>
            </a:pPr>
            <a:r>
              <a:rPr lang="pt-PT"/>
              <a:t>Colour</a:t>
            </a:r>
          </a:p>
          <a:p>
            <a:pPr>
              <a:buFontTx/>
              <a:buChar char="-"/>
            </a:pPr>
            <a:r>
              <a:rPr lang="pt-PT"/>
              <a:t>Texture</a:t>
            </a:r>
          </a:p>
          <a:p>
            <a:pPr>
              <a:buFontTx/>
              <a:buChar char="-"/>
            </a:pPr>
            <a:r>
              <a:rPr lang="pt-PT"/>
              <a:t>Shape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sp>
        <p:nvSpPr>
          <p:cNvPr id="20487" name="AutoShape 6"/>
          <p:cNvSpPr>
            <a:spLocks noChangeArrowheads="1"/>
          </p:cNvSpPr>
          <p:nvPr/>
        </p:nvSpPr>
        <p:spPr bwMode="auto">
          <a:xfrm>
            <a:off x="6248400" y="2209800"/>
            <a:ext cx="2667000" cy="2209800"/>
          </a:xfrm>
          <a:prstGeom prst="wedgeRoundRectCallout">
            <a:avLst>
              <a:gd name="adj1" fmla="val -68514"/>
              <a:gd name="adj2" fmla="val 20329"/>
              <a:gd name="adj3" fmla="val 16667"/>
            </a:avLst>
          </a:prstGeom>
          <a:solidFill>
            <a:srgbClr val="993300">
              <a:alpha val="5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 anchorCtr="1"/>
          <a:lstStyle/>
          <a:p>
            <a:r>
              <a:rPr lang="pt-PT" b="1"/>
              <a:t>High-level:</a:t>
            </a:r>
          </a:p>
          <a:p>
            <a:pPr>
              <a:buFontTx/>
              <a:buChar char="-"/>
            </a:pPr>
            <a:r>
              <a:rPr lang="pt-PT"/>
              <a:t>Interpretation</a:t>
            </a:r>
          </a:p>
          <a:p>
            <a:pPr>
              <a:buFontTx/>
              <a:buChar char="-"/>
            </a:pPr>
            <a:r>
              <a:rPr lang="pt-PT"/>
              <a:t>Decision</a:t>
            </a:r>
          </a:p>
          <a:p>
            <a:r>
              <a:rPr lang="pt-PT"/>
              <a:t>-Understanding</a:t>
            </a:r>
          </a:p>
          <a:p>
            <a:pPr>
              <a:buFontTx/>
              <a:buChar char="-"/>
            </a:pPr>
            <a:r>
              <a:rPr lang="pt-PT"/>
              <a:t>…</a:t>
            </a:r>
          </a:p>
        </p:txBody>
      </p:sp>
      <p:pic>
        <p:nvPicPr>
          <p:cNvPr id="20488" name="Picture 7" descr="MCj0415144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4200525"/>
            <a:ext cx="10953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9" name="AutoShape 8"/>
          <p:cNvSpPr>
            <a:spLocks noChangeArrowheads="1"/>
          </p:cNvSpPr>
          <p:nvPr/>
        </p:nvSpPr>
        <p:spPr bwMode="auto">
          <a:xfrm>
            <a:off x="838200" y="4724400"/>
            <a:ext cx="4560888" cy="1203325"/>
          </a:xfrm>
          <a:prstGeom prst="cloudCallout">
            <a:avLst>
              <a:gd name="adj1" fmla="val 59153"/>
              <a:gd name="adj2" fmla="val -64907"/>
            </a:avLst>
          </a:prstGeom>
          <a:solidFill>
            <a:srgbClr val="993300">
              <a:alpha val="50980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r>
              <a:rPr lang="pt-PT" sz="2000"/>
              <a:t>Now what??</a:t>
            </a:r>
          </a:p>
          <a:p>
            <a:r>
              <a:rPr lang="pt-PT" sz="2000"/>
              <a:t>How do i cross this bridge?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81286A-0789-444C-A9FD-AE8AC836AE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Features &amp; Decisions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Low-Level Features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Middle-Level Features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High-Level Features</a:t>
            </a:r>
          </a:p>
        </p:txBody>
      </p:sp>
      <p:sp>
        <p:nvSpPr>
          <p:cNvPr id="21511" name="AutoShape 7"/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Decision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PT"/>
              <a:t>Various</a:t>
            </a:r>
            <a:br>
              <a:rPr lang="pt-PT"/>
            </a:br>
            <a:r>
              <a:rPr lang="pt-PT"/>
              <a:t>Possible</a:t>
            </a:r>
            <a:br>
              <a:rPr lang="pt-PT"/>
            </a:br>
            <a:r>
              <a:rPr lang="pt-PT"/>
              <a:t>Solutions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pt-PT"/>
              <a:t>One</a:t>
            </a:r>
            <a:br>
              <a:rPr lang="pt-PT"/>
            </a:br>
            <a:r>
              <a:rPr lang="pt-PT"/>
              <a:t>Solution</a:t>
            </a:r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How do I decide?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A8B387E-8ADA-CC4E-8FC1-46AC2CB9D8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Classification</a:t>
            </a:r>
          </a:p>
        </p:txBody>
      </p:sp>
      <p:grpSp>
        <p:nvGrpSpPr>
          <p:cNvPr id="22532" name="Group 11"/>
          <p:cNvGrpSpPr>
            <a:grpSpLocks/>
          </p:cNvGrpSpPr>
          <p:nvPr/>
        </p:nvGrpSpPr>
        <p:grpSpPr bwMode="auto">
          <a:xfrm>
            <a:off x="1025525" y="2205038"/>
            <a:ext cx="1657350" cy="3600450"/>
            <a:chOff x="793" y="1253"/>
            <a:chExt cx="1044" cy="2268"/>
          </a:xfrm>
        </p:grpSpPr>
        <p:sp>
          <p:nvSpPr>
            <p:cNvPr id="2254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254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254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2533" name="Oval 7"/>
          <p:cNvSpPr>
            <a:spLocks noChangeArrowheads="1"/>
          </p:cNvSpPr>
          <p:nvPr/>
        </p:nvSpPr>
        <p:spPr bwMode="auto">
          <a:xfrm>
            <a:off x="3708400" y="2276475"/>
            <a:ext cx="1368425" cy="3673475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 sz="4400"/>
              <a:t>Classifier</a:t>
            </a:r>
          </a:p>
        </p:txBody>
      </p:sp>
      <p:grpSp>
        <p:nvGrpSpPr>
          <p:cNvPr id="22534" name="Group 12"/>
          <p:cNvGrpSpPr>
            <a:grpSpLocks/>
          </p:cNvGrpSpPr>
          <p:nvPr/>
        </p:nvGrpSpPr>
        <p:grpSpPr bwMode="auto">
          <a:xfrm>
            <a:off x="6102350" y="2349500"/>
            <a:ext cx="2016125" cy="3167063"/>
            <a:chOff x="3945" y="1344"/>
            <a:chExt cx="1270" cy="1995"/>
          </a:xfrm>
        </p:grpSpPr>
        <p:sp>
          <p:nvSpPr>
            <p:cNvPr id="22543" name="Rectangle 8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254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2535" name="AutoShape 13"/>
          <p:cNvSpPr>
            <a:spLocks noChangeArrowheads="1"/>
          </p:cNvSpPr>
          <p:nvPr/>
        </p:nvSpPr>
        <p:spPr bwMode="auto">
          <a:xfrm rot="1277683">
            <a:off x="2771775" y="249237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6" name="AutoShape 14"/>
          <p:cNvSpPr>
            <a:spLocks noChangeArrowheads="1"/>
          </p:cNvSpPr>
          <p:nvPr/>
        </p:nvSpPr>
        <p:spPr bwMode="auto">
          <a:xfrm rot="-787857">
            <a:off x="2771775" y="5013325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7" name="AutoShape 15"/>
          <p:cNvSpPr>
            <a:spLocks noChangeArrowheads="1"/>
          </p:cNvSpPr>
          <p:nvPr/>
        </p:nvSpPr>
        <p:spPr bwMode="auto">
          <a:xfrm>
            <a:off x="2771775" y="3787775"/>
            <a:ext cx="863600" cy="504825"/>
          </a:xfrm>
          <a:prstGeom prst="rightArrow">
            <a:avLst>
              <a:gd name="adj1" fmla="val 50000"/>
              <a:gd name="adj2" fmla="val 427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8" name="AutoShape 16"/>
          <p:cNvSpPr>
            <a:spLocks noChangeArrowheads="1"/>
          </p:cNvSpPr>
          <p:nvPr/>
        </p:nvSpPr>
        <p:spPr bwMode="auto">
          <a:xfrm rot="391129">
            <a:off x="5076825" y="45085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9" name="AutoShape 17"/>
          <p:cNvSpPr>
            <a:spLocks noChangeArrowheads="1"/>
          </p:cNvSpPr>
          <p:nvPr/>
        </p:nvSpPr>
        <p:spPr bwMode="auto">
          <a:xfrm rot="-787857">
            <a:off x="5003800" y="2781300"/>
            <a:ext cx="1008063" cy="504825"/>
          </a:xfrm>
          <a:prstGeom prst="rightArrow">
            <a:avLst>
              <a:gd name="adj1" fmla="val 50000"/>
              <a:gd name="adj2" fmla="val 49921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0" name="Text Box 18"/>
          <p:cNvSpPr txBox="1">
            <a:spLocks noChangeArrowheads="1"/>
          </p:cNvSpPr>
          <p:nvPr/>
        </p:nvSpPr>
        <p:spPr bwMode="auto">
          <a:xfrm>
            <a:off x="385763" y="1663700"/>
            <a:ext cx="32035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Middle-Level Features</a:t>
            </a:r>
          </a:p>
        </p:txBody>
      </p:sp>
      <p:sp>
        <p:nvSpPr>
          <p:cNvPr id="22541" name="Text Box 19"/>
          <p:cNvSpPr txBox="1">
            <a:spLocks noChangeArrowheads="1"/>
          </p:cNvSpPr>
          <p:nvPr/>
        </p:nvSpPr>
        <p:spPr bwMode="auto">
          <a:xfrm>
            <a:off x="5564188" y="1665288"/>
            <a:ext cx="29321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High-Level Features</a:t>
            </a:r>
          </a:p>
        </p:txBody>
      </p:sp>
      <p:sp>
        <p:nvSpPr>
          <p:cNvPr id="22542" name="Text Box 20"/>
          <p:cNvSpPr txBox="1">
            <a:spLocks noChangeArrowheads="1"/>
          </p:cNvSpPr>
          <p:nvPr/>
        </p:nvSpPr>
        <p:spPr bwMode="auto">
          <a:xfrm>
            <a:off x="4716463" y="5661025"/>
            <a:ext cx="28098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/>
              <a:t>M inputs, N outputs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EAE7EC-583E-CB4B-8441-18FFA5C9471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Outline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/>
              <a:t>Introduction to Pattern Recognition</a:t>
            </a:r>
          </a:p>
          <a:p>
            <a:pPr eaLnBrk="1" hangingPunct="1"/>
            <a:r>
              <a:rPr lang="en-US" dirty="0"/>
              <a:t>Statistical Pattern Recognition</a:t>
            </a:r>
          </a:p>
          <a:p>
            <a:pPr eaLnBrk="1" hangingPunct="1"/>
            <a:r>
              <a:rPr lang="en-US" dirty="0"/>
              <a:t>Visual Features</a:t>
            </a:r>
          </a:p>
          <a:p>
            <a:pPr eaLnBrk="1" hangingPunct="1"/>
            <a:r>
              <a:rPr lang="en-GB" dirty="0"/>
              <a:t>Detection of interest points</a:t>
            </a:r>
          </a:p>
          <a:p>
            <a:pPr eaLnBrk="1" hangingPunct="1"/>
            <a:r>
              <a:rPr lang="en-GB" dirty="0"/>
              <a:t>Local invariant descriptors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BC4071-7B5C-A344-9F34-90F55ABC79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Layers of classification</a:t>
            </a:r>
          </a:p>
        </p:txBody>
      </p:sp>
      <p:grpSp>
        <p:nvGrpSpPr>
          <p:cNvPr id="23556" name="Group 3"/>
          <p:cNvGrpSpPr>
            <a:grpSpLocks/>
          </p:cNvGrpSpPr>
          <p:nvPr/>
        </p:nvGrpSpPr>
        <p:grpSpPr bwMode="auto">
          <a:xfrm>
            <a:off x="3563938" y="2024063"/>
            <a:ext cx="1657350" cy="3600450"/>
            <a:chOff x="793" y="1253"/>
            <a:chExt cx="1044" cy="2268"/>
          </a:xfrm>
        </p:grpSpPr>
        <p:sp>
          <p:nvSpPr>
            <p:cNvPr id="23575" name="Rectangle 4"/>
            <p:cNvSpPr>
              <a:spLocks noChangeArrowheads="1"/>
            </p:cNvSpPr>
            <p:nvPr/>
          </p:nvSpPr>
          <p:spPr bwMode="auto">
            <a:xfrm>
              <a:off x="793" y="1253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</p:txBody>
        </p:sp>
        <p:sp>
          <p:nvSpPr>
            <p:cNvPr id="23576" name="Rectangle 5"/>
            <p:cNvSpPr>
              <a:spLocks noChangeArrowheads="1"/>
            </p:cNvSpPr>
            <p:nvPr/>
          </p:nvSpPr>
          <p:spPr bwMode="auto">
            <a:xfrm>
              <a:off x="793" y="2931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Upward</a:t>
              </a:r>
            </a:p>
            <a:p>
              <a:r>
                <a:rPr lang="pt-PT"/>
                <a:t>Motion</a:t>
              </a:r>
            </a:p>
          </p:txBody>
        </p:sp>
        <p:sp>
          <p:nvSpPr>
            <p:cNvPr id="23577" name="Rectangle 6"/>
            <p:cNvSpPr>
              <a:spLocks noChangeArrowheads="1"/>
            </p:cNvSpPr>
            <p:nvPr/>
          </p:nvSpPr>
          <p:spPr bwMode="auto">
            <a:xfrm>
              <a:off x="794" y="2092"/>
              <a:ext cx="1043" cy="590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Rider</a:t>
              </a:r>
            </a:p>
          </p:txBody>
        </p:sp>
      </p:grpSp>
      <p:sp>
        <p:nvSpPr>
          <p:cNvPr id="23557" name="Oval 7"/>
          <p:cNvSpPr>
            <a:spLocks noChangeArrowheads="1"/>
          </p:cNvSpPr>
          <p:nvPr/>
        </p:nvSpPr>
        <p:spPr bwMode="auto">
          <a:xfrm>
            <a:off x="5473700" y="1700213"/>
            <a:ext cx="935038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Second layer of classificaiton</a:t>
            </a:r>
          </a:p>
        </p:txBody>
      </p:sp>
      <p:grpSp>
        <p:nvGrpSpPr>
          <p:cNvPr id="23558" name="Group 8"/>
          <p:cNvGrpSpPr>
            <a:grpSpLocks/>
          </p:cNvGrpSpPr>
          <p:nvPr/>
        </p:nvGrpSpPr>
        <p:grpSpPr bwMode="auto">
          <a:xfrm>
            <a:off x="6659563" y="2241550"/>
            <a:ext cx="2016125" cy="3167063"/>
            <a:chOff x="3945" y="1344"/>
            <a:chExt cx="1270" cy="1995"/>
          </a:xfrm>
        </p:grpSpPr>
        <p:sp>
          <p:nvSpPr>
            <p:cNvPr id="23573" name="Rectangle 9"/>
            <p:cNvSpPr>
              <a:spLocks noChangeArrowheads="1"/>
            </p:cNvSpPr>
            <p:nvPr/>
          </p:nvSpPr>
          <p:spPr bwMode="auto">
            <a:xfrm>
              <a:off x="3946" y="2568"/>
              <a:ext cx="1269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Horse</a:t>
              </a:r>
            </a:p>
            <a:p>
              <a:r>
                <a:rPr lang="pt-PT"/>
                <a:t>Jumping</a:t>
              </a:r>
            </a:p>
          </p:txBody>
        </p:sp>
        <p:sp>
          <p:nvSpPr>
            <p:cNvPr id="23574" name="Rectangle 10"/>
            <p:cNvSpPr>
              <a:spLocks noChangeArrowheads="1"/>
            </p:cNvSpPr>
            <p:nvPr/>
          </p:nvSpPr>
          <p:spPr bwMode="auto">
            <a:xfrm>
              <a:off x="3945" y="1344"/>
              <a:ext cx="1270" cy="771"/>
            </a:xfrm>
            <a:prstGeom prst="rect">
              <a:avLst/>
            </a:prstGeom>
            <a:solidFill>
              <a:srgbClr val="990000">
                <a:alpha val="38039"/>
              </a:srgb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pt-PT"/>
                <a:t>Competition</a:t>
              </a:r>
            </a:p>
          </p:txBody>
        </p:sp>
      </p:grpSp>
      <p:sp>
        <p:nvSpPr>
          <p:cNvPr id="23559" name="Oval 23"/>
          <p:cNvSpPr>
            <a:spLocks noChangeArrowheads="1"/>
          </p:cNvSpPr>
          <p:nvPr/>
        </p:nvSpPr>
        <p:spPr bwMode="auto">
          <a:xfrm>
            <a:off x="2376488" y="1700213"/>
            <a:ext cx="935037" cy="42497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/>
          <a:p>
            <a:r>
              <a:rPr lang="pt-PT"/>
              <a:t> First layer of classificaiton</a:t>
            </a:r>
          </a:p>
        </p:txBody>
      </p:sp>
      <p:grpSp>
        <p:nvGrpSpPr>
          <p:cNvPr id="23560" name="Group 28"/>
          <p:cNvGrpSpPr>
            <a:grpSpLocks/>
          </p:cNvGrpSpPr>
          <p:nvPr/>
        </p:nvGrpSpPr>
        <p:grpSpPr bwMode="auto">
          <a:xfrm>
            <a:off x="466725" y="1844675"/>
            <a:ext cx="1657350" cy="3960813"/>
            <a:chOff x="340" y="1162"/>
            <a:chExt cx="1044" cy="2495"/>
          </a:xfrm>
        </p:grpSpPr>
        <p:grpSp>
          <p:nvGrpSpPr>
            <p:cNvPr id="23565" name="Group 19"/>
            <p:cNvGrpSpPr>
              <a:grpSpLocks/>
            </p:cNvGrpSpPr>
            <p:nvPr/>
          </p:nvGrpSpPr>
          <p:grpSpPr bwMode="auto">
            <a:xfrm>
              <a:off x="340" y="1162"/>
              <a:ext cx="1044" cy="1043"/>
              <a:chOff x="793" y="1253"/>
              <a:chExt cx="1044" cy="2268"/>
            </a:xfrm>
          </p:grpSpPr>
          <p:sp>
            <p:nvSpPr>
              <p:cNvPr id="23570" name="Rectangle 20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Brown</a:t>
                </a:r>
              </a:p>
            </p:txBody>
          </p:sp>
          <p:sp>
            <p:nvSpPr>
              <p:cNvPr id="23571" name="Rectangle 21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Four legs</a:t>
                </a:r>
              </a:p>
            </p:txBody>
          </p:sp>
          <p:sp>
            <p:nvSpPr>
              <p:cNvPr id="23572" name="Rectangle 22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Head</a:t>
                </a:r>
              </a:p>
            </p:txBody>
          </p:sp>
        </p:grpSp>
        <p:grpSp>
          <p:nvGrpSpPr>
            <p:cNvPr id="23566" name="Group 24"/>
            <p:cNvGrpSpPr>
              <a:grpSpLocks/>
            </p:cNvGrpSpPr>
            <p:nvPr/>
          </p:nvGrpSpPr>
          <p:grpSpPr bwMode="auto">
            <a:xfrm>
              <a:off x="340" y="2614"/>
              <a:ext cx="1044" cy="1043"/>
              <a:chOff x="793" y="1253"/>
              <a:chExt cx="1044" cy="2268"/>
            </a:xfrm>
          </p:grpSpPr>
          <p:sp>
            <p:nvSpPr>
              <p:cNvPr id="23567" name="Rectangle 25"/>
              <p:cNvSpPr>
                <a:spLocks noChangeArrowheads="1"/>
              </p:cNvSpPr>
              <p:nvPr/>
            </p:nvSpPr>
            <p:spPr bwMode="auto">
              <a:xfrm>
                <a:off x="793" y="1253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8" name="Rectangle 26"/>
              <p:cNvSpPr>
                <a:spLocks noChangeArrowheads="1"/>
              </p:cNvSpPr>
              <p:nvPr/>
            </p:nvSpPr>
            <p:spPr bwMode="auto">
              <a:xfrm>
                <a:off x="793" y="2931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  <p:sp>
            <p:nvSpPr>
              <p:cNvPr id="23569" name="Rectangle 27"/>
              <p:cNvSpPr>
                <a:spLocks noChangeArrowheads="1"/>
              </p:cNvSpPr>
              <p:nvPr/>
            </p:nvSpPr>
            <p:spPr bwMode="auto">
              <a:xfrm>
                <a:off x="794" y="2092"/>
                <a:ext cx="1043" cy="590"/>
              </a:xfrm>
              <a:prstGeom prst="rect">
                <a:avLst/>
              </a:prstGeom>
              <a:solidFill>
                <a:srgbClr val="990000">
                  <a:alpha val="38039"/>
                </a:srgbClr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r>
                  <a:rPr lang="pt-PT"/>
                  <a:t>...</a:t>
                </a:r>
              </a:p>
            </p:txBody>
          </p:sp>
        </p:grpSp>
      </p:grpSp>
      <p:sp>
        <p:nvSpPr>
          <p:cNvPr id="23561" name="AutoShape 29"/>
          <p:cNvSpPr>
            <a:spLocks noChangeArrowheads="1"/>
          </p:cNvSpPr>
          <p:nvPr/>
        </p:nvSpPr>
        <p:spPr bwMode="auto">
          <a:xfrm>
            <a:off x="192563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AutoShape 30"/>
          <p:cNvSpPr>
            <a:spLocks noChangeArrowheads="1"/>
          </p:cNvSpPr>
          <p:nvPr/>
        </p:nvSpPr>
        <p:spPr bwMode="auto">
          <a:xfrm>
            <a:off x="3113088" y="3465513"/>
            <a:ext cx="649287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AutoShape 31"/>
          <p:cNvSpPr>
            <a:spLocks noChangeArrowheads="1"/>
          </p:cNvSpPr>
          <p:nvPr/>
        </p:nvSpPr>
        <p:spPr bwMode="auto">
          <a:xfrm>
            <a:off x="502285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4" name="AutoShape 32"/>
          <p:cNvSpPr>
            <a:spLocks noChangeArrowheads="1"/>
          </p:cNvSpPr>
          <p:nvPr/>
        </p:nvSpPr>
        <p:spPr bwMode="auto">
          <a:xfrm>
            <a:off x="6210300" y="3465513"/>
            <a:ext cx="64928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5812D3-A92D-1B40-891F-4432EDF6EA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Classifiers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How do I map my M inputs to my N outputs?</a:t>
            </a:r>
          </a:p>
          <a:p>
            <a:pPr eaLnBrk="1" hangingPunct="1"/>
            <a:r>
              <a:rPr lang="en-US" dirty="0"/>
              <a:t>Mathematical tools:</a:t>
            </a:r>
          </a:p>
          <a:p>
            <a:pPr lvl="1" eaLnBrk="1" hangingPunct="1"/>
            <a:r>
              <a:rPr lang="en-US" dirty="0"/>
              <a:t>Distance-based classifiers</a:t>
            </a:r>
          </a:p>
          <a:p>
            <a:pPr lvl="1" eaLnBrk="1" hangingPunct="1"/>
            <a:r>
              <a:rPr lang="en-US" dirty="0"/>
              <a:t>Rule-based classifiers</a:t>
            </a:r>
          </a:p>
          <a:p>
            <a:pPr lvl="1" eaLnBrk="1" hangingPunct="1"/>
            <a:r>
              <a:rPr lang="en-US" dirty="0"/>
              <a:t>Support Vector Machines</a:t>
            </a:r>
          </a:p>
          <a:p>
            <a:pPr lvl="1" eaLnBrk="1" hangingPunct="1"/>
            <a:r>
              <a:rPr lang="en-US" dirty="0"/>
              <a:t>Neural Networks</a:t>
            </a:r>
          </a:p>
          <a:p>
            <a:pPr lvl="1" eaLnBrk="1" hangingPunct="1"/>
            <a:r>
              <a:rPr lang="en-US" dirty="0"/>
              <a:t>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0BD5BAC-2102-5D41-A7A4-9021223D2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Types of PR methods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Statistical pattern recognition</a:t>
            </a:r>
          </a:p>
          <a:p>
            <a:pPr lvl="1" eaLnBrk="1" hangingPunct="1"/>
            <a:r>
              <a:rPr lang="en-US" dirty="0"/>
              <a:t>based on statistical characterizations of patterns, assuming that the patterns are generated by a probabilistic system </a:t>
            </a:r>
          </a:p>
          <a:p>
            <a:pPr eaLnBrk="1" hangingPunct="1"/>
            <a:r>
              <a:rPr lang="en-US" dirty="0"/>
              <a:t>Syntactical (or structural) pattern recognition</a:t>
            </a:r>
          </a:p>
          <a:p>
            <a:pPr lvl="1" eaLnBrk="1" hangingPunct="1"/>
            <a:r>
              <a:rPr lang="en-US" dirty="0"/>
              <a:t>based on the structural interrelationships of features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E1DC65-0EE4-B644-8B25-E13978FF25E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Statistical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/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48DF6-A127-AE4B-B8A7-A455C8A529C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Is Porto in Portugal?</a:t>
            </a:r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938" y="1628775"/>
            <a:ext cx="6335712" cy="437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0D20EC3-2CAD-B240-A0DE-52BD06E93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Porto is in Portugal</a:t>
            </a:r>
          </a:p>
        </p:txBody>
      </p:sp>
      <p:sp>
        <p:nvSpPr>
          <p:cNvPr id="18437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 </a:t>
            </a:r>
            <a:r>
              <a:rPr lang="pt-PT" dirty="0" err="1"/>
              <a:t>want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decisions</a:t>
            </a:r>
            <a:endParaRPr lang="pt-PT" dirty="0"/>
          </a:p>
          <a:p>
            <a:pPr lvl="1" eaLnBrk="1" hangingPunct="1"/>
            <a:r>
              <a:rPr lang="pt-PT" dirty="0"/>
              <a:t>Is Porto in Portugal?</a:t>
            </a:r>
          </a:p>
          <a:p>
            <a:pPr eaLnBrk="1" hangingPunct="1"/>
            <a:r>
              <a:rPr lang="pt-PT" dirty="0"/>
              <a:t>I </a:t>
            </a:r>
            <a:r>
              <a:rPr lang="pt-PT" dirty="0" err="1"/>
              <a:t>know</a:t>
            </a:r>
            <a:r>
              <a:rPr lang="pt-PT" dirty="0"/>
              <a:t> </a:t>
            </a:r>
            <a:r>
              <a:rPr lang="pt-PT" dirty="0" err="1"/>
              <a:t>certain</a:t>
            </a:r>
            <a:r>
              <a:rPr lang="pt-PT" dirty="0"/>
              <a:t> </a:t>
            </a:r>
            <a:r>
              <a:rPr lang="pt-PT" dirty="0" err="1"/>
              <a:t>things</a:t>
            </a:r>
            <a:endParaRPr lang="pt-PT" dirty="0"/>
          </a:p>
          <a:p>
            <a:pPr lvl="1" eaLnBrk="1" hangingPunct="1"/>
            <a:r>
              <a:rPr lang="pt-PT" dirty="0"/>
              <a:t>A </a:t>
            </a:r>
            <a:r>
              <a:rPr lang="pt-PT" dirty="0" err="1"/>
              <a:t>world</a:t>
            </a:r>
            <a:r>
              <a:rPr lang="pt-PT" dirty="0"/>
              <a:t> </a:t>
            </a:r>
            <a:r>
              <a:rPr lang="pt-PT" dirty="0" err="1"/>
              <a:t>map</a:t>
            </a:r>
            <a:r>
              <a:rPr lang="pt-PT" dirty="0"/>
              <a:t> </a:t>
            </a:r>
            <a:r>
              <a:rPr lang="pt-PT" dirty="0" err="1"/>
              <a:t>including</a:t>
            </a:r>
            <a:r>
              <a:rPr lang="pt-PT" dirty="0"/>
              <a:t> </a:t>
            </a:r>
            <a:r>
              <a:rPr lang="pt-PT" dirty="0" err="1"/>
              <a:t>cities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countries</a:t>
            </a:r>
          </a:p>
          <a:p>
            <a:pPr eaLnBrk="1" hangingPunct="1"/>
            <a:r>
              <a:rPr lang="pt-PT" dirty="0"/>
              <a:t>I can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decision</a:t>
            </a:r>
            <a:r>
              <a:rPr lang="pt-PT" dirty="0"/>
              <a:t>!</a:t>
            </a:r>
          </a:p>
          <a:p>
            <a:pPr lvl="1" eaLnBrk="1" hangingPunct="1"/>
            <a:r>
              <a:rPr lang="pt-PT" dirty="0"/>
              <a:t>Porto </a:t>
            </a:r>
            <a:r>
              <a:rPr lang="pt-PT" b="1" u="sng" dirty="0" err="1"/>
              <a:t>is</a:t>
            </a:r>
            <a:r>
              <a:rPr lang="pt-PT" dirty="0"/>
              <a:t> in Portugal</a:t>
            </a:r>
          </a:p>
          <a:p>
            <a:pPr eaLnBrk="1" hangingPunct="1"/>
            <a:r>
              <a:rPr lang="pt-PT" dirty="0"/>
              <a:t>I </a:t>
            </a:r>
            <a:r>
              <a:rPr lang="pt-PT" dirty="0" err="1"/>
              <a:t>had</a:t>
            </a:r>
            <a:r>
              <a:rPr lang="pt-PT" dirty="0"/>
              <a:t> </a:t>
            </a:r>
            <a:r>
              <a:rPr lang="pt-PT" dirty="0" err="1"/>
              <a:t>enough</a:t>
            </a:r>
            <a:r>
              <a:rPr lang="pt-PT" dirty="0"/>
              <a:t> </a:t>
            </a:r>
            <a:r>
              <a:rPr lang="pt-PT" b="1" i="1" dirty="0"/>
              <a:t>a priori </a:t>
            </a:r>
            <a:r>
              <a:rPr lang="pt-PT" dirty="0" err="1"/>
              <a:t>knowledge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decision</a:t>
            </a:r>
            <a:endParaRPr lang="pt-P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3234DA-4708-6D48-AF05-1559C286B7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What if I don’t have a map?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sz="2800" dirty="0"/>
              <a:t>I </a:t>
            </a:r>
            <a:r>
              <a:rPr lang="pt-PT" sz="2800" dirty="0" err="1"/>
              <a:t>still</a:t>
            </a:r>
            <a:r>
              <a:rPr lang="pt-PT" sz="2800" dirty="0"/>
              <a:t> </a:t>
            </a:r>
            <a:r>
              <a:rPr lang="pt-PT" sz="2800" dirty="0" err="1"/>
              <a:t>want</a:t>
            </a:r>
            <a:r>
              <a:rPr lang="pt-PT" sz="2800" dirty="0"/>
              <a:t> to </a:t>
            </a:r>
            <a:r>
              <a:rPr lang="pt-PT" sz="2800" dirty="0" err="1"/>
              <a:t>make</a:t>
            </a:r>
            <a:r>
              <a:rPr lang="pt-PT" sz="2800" dirty="0"/>
              <a:t> </a:t>
            </a:r>
            <a:r>
              <a:rPr lang="pt-PT" sz="2800" dirty="0" err="1"/>
              <a:t>this</a:t>
            </a:r>
            <a:r>
              <a:rPr lang="pt-PT" sz="2800" dirty="0"/>
              <a:t> </a:t>
            </a:r>
            <a:r>
              <a:rPr lang="pt-PT" sz="2800" dirty="0" err="1"/>
              <a:t>decision</a:t>
            </a:r>
            <a:endParaRPr lang="pt-PT" sz="2800" dirty="0"/>
          </a:p>
          <a:p>
            <a:pPr eaLnBrk="1" hangingPunct="1"/>
            <a:r>
              <a:rPr lang="pt-PT" sz="2800" dirty="0"/>
              <a:t>I observe:</a:t>
            </a:r>
          </a:p>
          <a:p>
            <a:pPr lvl="1" eaLnBrk="1" hangingPunct="1"/>
            <a:r>
              <a:rPr lang="pt-PT" sz="2400" dirty="0"/>
              <a:t>Amarante </a:t>
            </a:r>
            <a:r>
              <a:rPr lang="pt-PT" sz="2400" dirty="0" err="1"/>
              <a:t>has</a:t>
            </a:r>
            <a:r>
              <a:rPr lang="pt-PT" sz="2400" dirty="0"/>
              <a:t> </a:t>
            </a:r>
            <a:r>
              <a:rPr lang="pt-PT" sz="2400" dirty="0" err="1"/>
              <a:t>coordinates</a:t>
            </a:r>
            <a:r>
              <a:rPr lang="pt-PT" sz="2400" dirty="0"/>
              <a:t> x</a:t>
            </a:r>
            <a:r>
              <a:rPr lang="pt-PT" sz="2400" baseline="-25000" dirty="0"/>
              <a:t>1</a:t>
            </a:r>
            <a:r>
              <a:rPr lang="pt-PT" sz="2400" dirty="0"/>
              <a:t>,y</a:t>
            </a:r>
            <a:r>
              <a:rPr lang="pt-PT" sz="2400" baseline="-25000" dirty="0"/>
              <a:t>1</a:t>
            </a:r>
            <a:r>
              <a:rPr lang="pt-PT" sz="2400" dirty="0"/>
              <a:t>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in Portugal</a:t>
            </a:r>
          </a:p>
          <a:p>
            <a:pPr lvl="1" eaLnBrk="1" hangingPunct="1"/>
            <a:r>
              <a:rPr lang="pt-PT" sz="2400" dirty="0"/>
              <a:t>Viseu </a:t>
            </a:r>
            <a:r>
              <a:rPr lang="pt-PT" sz="2400" dirty="0" err="1"/>
              <a:t>has</a:t>
            </a:r>
            <a:r>
              <a:rPr lang="pt-PT" sz="2400" dirty="0"/>
              <a:t> </a:t>
            </a:r>
            <a:r>
              <a:rPr lang="pt-PT" sz="2400" dirty="0" err="1"/>
              <a:t>coordinates</a:t>
            </a:r>
            <a:r>
              <a:rPr lang="pt-PT" sz="2400" dirty="0"/>
              <a:t> x</a:t>
            </a:r>
            <a:r>
              <a:rPr lang="pt-PT" sz="2400" baseline="-25000" dirty="0"/>
              <a:t>2</a:t>
            </a:r>
            <a:r>
              <a:rPr lang="pt-PT" sz="2400" dirty="0"/>
              <a:t>, y</a:t>
            </a:r>
            <a:r>
              <a:rPr lang="pt-PT" sz="2400" baseline="-25000" dirty="0"/>
              <a:t>2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in Portugal</a:t>
            </a:r>
          </a:p>
          <a:p>
            <a:pPr lvl="1" eaLnBrk="1" hangingPunct="1"/>
            <a:r>
              <a:rPr lang="pt-PT" sz="2400" dirty="0"/>
              <a:t>Vigo </a:t>
            </a:r>
            <a:r>
              <a:rPr lang="pt-PT" sz="2400" dirty="0" err="1"/>
              <a:t>has</a:t>
            </a:r>
            <a:r>
              <a:rPr lang="pt-PT" sz="2400" dirty="0"/>
              <a:t> </a:t>
            </a:r>
            <a:r>
              <a:rPr lang="pt-PT" sz="2400" dirty="0" err="1"/>
              <a:t>coordinates</a:t>
            </a:r>
            <a:r>
              <a:rPr lang="pt-PT" sz="2400" dirty="0"/>
              <a:t> x</a:t>
            </a:r>
            <a:r>
              <a:rPr lang="pt-PT" sz="2400" baseline="-25000" dirty="0"/>
              <a:t>3</a:t>
            </a:r>
            <a:r>
              <a:rPr lang="pt-PT" sz="2400" dirty="0"/>
              <a:t>, y</a:t>
            </a:r>
            <a:r>
              <a:rPr lang="pt-PT" sz="2400" baseline="-25000" dirty="0"/>
              <a:t>3 </a:t>
            </a:r>
            <a:r>
              <a:rPr lang="pt-PT" sz="2400" dirty="0" err="1"/>
              <a:t>and</a:t>
            </a:r>
            <a:r>
              <a:rPr lang="pt-PT" sz="2400" dirty="0"/>
              <a:t> </a:t>
            </a:r>
            <a:r>
              <a:rPr lang="pt-PT" sz="2400" dirty="0" err="1"/>
              <a:t>is</a:t>
            </a:r>
            <a:r>
              <a:rPr lang="pt-PT" sz="2400" dirty="0"/>
              <a:t> in </a:t>
            </a:r>
            <a:r>
              <a:rPr lang="pt-PT" sz="2400" dirty="0" err="1"/>
              <a:t>Spain</a:t>
            </a:r>
            <a:endParaRPr lang="pt-PT" sz="2400" dirty="0"/>
          </a:p>
          <a:p>
            <a:pPr eaLnBrk="1" hangingPunct="1"/>
            <a:r>
              <a:rPr lang="pt-PT" sz="2800" dirty="0"/>
              <a:t>I </a:t>
            </a:r>
            <a:r>
              <a:rPr lang="pt-PT" sz="2800" dirty="0" err="1"/>
              <a:t>classify</a:t>
            </a:r>
            <a:r>
              <a:rPr lang="pt-PT" sz="2800" dirty="0"/>
              <a:t>:</a:t>
            </a:r>
          </a:p>
          <a:p>
            <a:pPr lvl="1" eaLnBrk="1" hangingPunct="1"/>
            <a:r>
              <a:rPr lang="pt-PT" sz="2400" dirty="0"/>
              <a:t>Porto </a:t>
            </a:r>
            <a:r>
              <a:rPr lang="pt-PT" sz="2400" dirty="0" err="1"/>
              <a:t>is</a:t>
            </a:r>
            <a:r>
              <a:rPr lang="pt-PT" sz="2400" dirty="0"/>
              <a:t> </a:t>
            </a:r>
            <a:r>
              <a:rPr lang="pt-PT" sz="2400" dirty="0" err="1"/>
              <a:t>close</a:t>
            </a:r>
            <a:r>
              <a:rPr lang="pt-PT" sz="2400" dirty="0"/>
              <a:t> to Amarante </a:t>
            </a:r>
            <a:r>
              <a:rPr lang="pt-PT" sz="2400" dirty="0" err="1"/>
              <a:t>and</a:t>
            </a:r>
            <a:r>
              <a:rPr lang="pt-PT" sz="2400" dirty="0"/>
              <a:t> Viseu </a:t>
            </a:r>
            <a:r>
              <a:rPr lang="pt-PT" sz="2400" dirty="0" err="1"/>
              <a:t>so</a:t>
            </a:r>
            <a:r>
              <a:rPr lang="pt-PT" sz="2400" dirty="0"/>
              <a:t> </a:t>
            </a:r>
            <a:r>
              <a:rPr lang="pt-PT" sz="2400" b="1" dirty="0"/>
              <a:t>Porto </a:t>
            </a:r>
            <a:r>
              <a:rPr lang="pt-PT" sz="2400" b="1" u="sng" dirty="0" err="1"/>
              <a:t>is</a:t>
            </a:r>
            <a:r>
              <a:rPr lang="pt-PT" sz="2400" b="1" dirty="0"/>
              <a:t> in Portugal</a:t>
            </a:r>
            <a:endParaRPr lang="pt-PT" sz="2400" dirty="0"/>
          </a:p>
          <a:p>
            <a:pPr eaLnBrk="1" hangingPunct="1"/>
            <a:r>
              <a:rPr lang="pt-PT" sz="2800" dirty="0" err="1"/>
              <a:t>What</a:t>
            </a:r>
            <a:r>
              <a:rPr lang="pt-PT" sz="2800" dirty="0"/>
              <a:t> </a:t>
            </a:r>
            <a:r>
              <a:rPr lang="pt-PT" sz="2800" dirty="0" err="1"/>
              <a:t>if</a:t>
            </a:r>
            <a:r>
              <a:rPr lang="pt-PT" sz="2800" dirty="0"/>
              <a:t> I </a:t>
            </a:r>
            <a:r>
              <a:rPr lang="pt-PT" sz="2800" dirty="0" err="1"/>
              <a:t>try</a:t>
            </a:r>
            <a:r>
              <a:rPr lang="pt-PT" sz="2800" dirty="0"/>
              <a:t> to </a:t>
            </a:r>
            <a:r>
              <a:rPr lang="pt-PT" sz="2800" dirty="0" err="1"/>
              <a:t>classify</a:t>
            </a:r>
            <a:r>
              <a:rPr lang="pt-PT" sz="2800" dirty="0"/>
              <a:t> </a:t>
            </a:r>
            <a:r>
              <a:rPr lang="pt-PT" sz="2800" i="1" dirty="0"/>
              <a:t>Valença</a:t>
            </a:r>
            <a:r>
              <a:rPr lang="pt-PT" sz="2800" dirty="0"/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CCB375-7BA3-2E4E-AC42-FFE0F199E4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Statistical PR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 </a:t>
            </a:r>
            <a:r>
              <a:rPr lang="pt-PT" dirty="0" err="1"/>
              <a:t>used</a:t>
            </a:r>
            <a:r>
              <a:rPr lang="pt-PT" dirty="0"/>
              <a:t> </a:t>
            </a:r>
            <a:r>
              <a:rPr lang="pt-PT" b="1" dirty="0" err="1"/>
              <a:t>statistics</a:t>
            </a:r>
            <a:r>
              <a:rPr lang="pt-PT" dirty="0"/>
              <a:t> to </a:t>
            </a:r>
            <a:r>
              <a:rPr lang="pt-PT" dirty="0" err="1"/>
              <a:t>make</a:t>
            </a:r>
            <a:r>
              <a:rPr lang="pt-PT" dirty="0"/>
              <a:t> a </a:t>
            </a:r>
            <a:r>
              <a:rPr lang="pt-PT" dirty="0" err="1"/>
              <a:t>decision</a:t>
            </a:r>
            <a:endParaRPr lang="pt-PT" dirty="0"/>
          </a:p>
          <a:p>
            <a:pPr lvl="1" eaLnBrk="1" hangingPunct="1"/>
            <a:r>
              <a:rPr lang="pt-PT" dirty="0"/>
              <a:t>I can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b="1" dirty="0" err="1"/>
              <a:t>decisions</a:t>
            </a:r>
            <a:r>
              <a:rPr lang="pt-PT" b="1" dirty="0"/>
              <a:t> </a:t>
            </a:r>
            <a:r>
              <a:rPr lang="pt-PT" dirty="0" err="1"/>
              <a:t>even</a:t>
            </a:r>
            <a:r>
              <a:rPr lang="pt-PT" dirty="0"/>
              <a:t> </a:t>
            </a:r>
            <a:r>
              <a:rPr lang="pt-PT" dirty="0" err="1"/>
              <a:t>when</a:t>
            </a:r>
            <a:r>
              <a:rPr lang="pt-PT" dirty="0"/>
              <a:t> I </a:t>
            </a:r>
            <a:r>
              <a:rPr lang="pt-PT" dirty="0" err="1"/>
              <a:t>don’t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full</a:t>
            </a:r>
            <a:r>
              <a:rPr lang="pt-PT" dirty="0"/>
              <a:t> a priori </a:t>
            </a:r>
            <a:r>
              <a:rPr lang="pt-PT" dirty="0" err="1"/>
              <a:t>knowledge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whole</a:t>
            </a:r>
            <a:r>
              <a:rPr lang="pt-PT" dirty="0"/>
              <a:t> </a:t>
            </a:r>
            <a:r>
              <a:rPr lang="pt-PT" dirty="0" err="1"/>
              <a:t>process</a:t>
            </a:r>
            <a:endParaRPr lang="pt-PT" dirty="0"/>
          </a:p>
          <a:p>
            <a:pPr lvl="1" eaLnBrk="1" hangingPunct="1"/>
            <a:r>
              <a:rPr lang="pt-PT" dirty="0"/>
              <a:t>I can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b="1" dirty="0" err="1"/>
              <a:t>mistakes</a:t>
            </a:r>
            <a:endParaRPr lang="pt-PT" dirty="0"/>
          </a:p>
          <a:p>
            <a:pPr eaLnBrk="1" hangingPunct="1"/>
            <a:r>
              <a:rPr lang="pt-PT" dirty="0" err="1"/>
              <a:t>How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I </a:t>
            </a:r>
            <a:r>
              <a:rPr lang="pt-PT" b="1" dirty="0" err="1"/>
              <a:t>recognize</a:t>
            </a:r>
            <a:r>
              <a:rPr lang="pt-PT" dirty="0"/>
              <a:t>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pattern</a:t>
            </a:r>
            <a:r>
              <a:rPr lang="pt-PT" dirty="0"/>
              <a:t>?</a:t>
            </a:r>
          </a:p>
          <a:p>
            <a:pPr lvl="1" eaLnBrk="1" hangingPunct="1"/>
            <a:r>
              <a:rPr lang="pt-PT" dirty="0"/>
              <a:t>I </a:t>
            </a:r>
            <a:r>
              <a:rPr lang="pt-PT" b="1" dirty="0" err="1"/>
              <a:t>learned</a:t>
            </a:r>
            <a:r>
              <a:rPr lang="pt-PT" b="1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previous</a:t>
            </a:r>
            <a:r>
              <a:rPr lang="pt-PT" dirty="0"/>
              <a:t> </a:t>
            </a:r>
            <a:r>
              <a:rPr lang="pt-PT" dirty="0" err="1"/>
              <a:t>observations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I </a:t>
            </a:r>
            <a:r>
              <a:rPr lang="pt-PT" dirty="0" err="1"/>
              <a:t>knew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classification</a:t>
            </a:r>
            <a:r>
              <a:rPr lang="pt-PT" dirty="0"/>
              <a:t> </a:t>
            </a:r>
            <a:r>
              <a:rPr lang="pt-PT" dirty="0" err="1"/>
              <a:t>result</a:t>
            </a:r>
            <a:endParaRPr lang="pt-PT" dirty="0"/>
          </a:p>
          <a:p>
            <a:pPr lvl="1" eaLnBrk="1" hangingPunct="1"/>
            <a:r>
              <a:rPr lang="pt-PT" dirty="0"/>
              <a:t>I </a:t>
            </a:r>
            <a:r>
              <a:rPr lang="pt-PT" b="1" dirty="0" err="1"/>
              <a:t>classified</a:t>
            </a:r>
            <a:r>
              <a:rPr lang="pt-PT" b="1" dirty="0"/>
              <a:t> </a:t>
            </a:r>
            <a:r>
              <a:rPr lang="pt-PT" dirty="0"/>
              <a:t>a </a:t>
            </a:r>
            <a:r>
              <a:rPr lang="pt-PT" dirty="0" err="1"/>
              <a:t>new</a:t>
            </a:r>
            <a:r>
              <a:rPr lang="pt-PT" dirty="0"/>
              <a:t> </a:t>
            </a:r>
            <a:r>
              <a:rPr lang="pt-PT" dirty="0" err="1"/>
              <a:t>observation</a:t>
            </a:r>
            <a:endParaRPr lang="pt-PT" dirty="0"/>
          </a:p>
        </p:txBody>
      </p:sp>
      <p:sp>
        <p:nvSpPr>
          <p:cNvPr id="20486" name="AutoShape 4"/>
          <p:cNvSpPr>
            <a:spLocks noChangeArrowheads="1"/>
          </p:cNvSpPr>
          <p:nvPr/>
        </p:nvSpPr>
        <p:spPr bwMode="auto">
          <a:xfrm>
            <a:off x="7164388" y="3141663"/>
            <a:ext cx="1584325" cy="863600"/>
          </a:xfrm>
          <a:prstGeom prst="wedgeRoundRectCallout">
            <a:avLst>
              <a:gd name="adj1" fmla="val -61926"/>
              <a:gd name="adj2" fmla="val 53491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What pattern?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B241DC8-B7EB-1D43-8E2C-21719120F50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Back to the Features</a:t>
            </a:r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/>
              <a:t>Feature </a:t>
            </a:r>
            <a:r>
              <a:rPr lang="pt-PT" b="1" i="1"/>
              <a:t>F</a:t>
            </a:r>
            <a:r>
              <a:rPr lang="pt-PT" b="1" i="1" baseline="-25000"/>
              <a:t>i</a:t>
            </a:r>
          </a:p>
          <a:p>
            <a:pPr lvl="1" eaLnBrk="1" hangingPunct="1">
              <a:buFontTx/>
              <a:buNone/>
            </a:pPr>
            <a:endParaRPr lang="pt-PT"/>
          </a:p>
          <a:p>
            <a:pPr eaLnBrk="1" hangingPunct="1"/>
            <a:r>
              <a:rPr lang="pt-PT"/>
              <a:t>Feature </a:t>
            </a:r>
            <a:r>
              <a:rPr lang="pt-PT" b="1" i="1"/>
              <a:t>F</a:t>
            </a:r>
            <a:r>
              <a:rPr lang="pt-PT" b="1" i="1" baseline="-25000"/>
              <a:t>i</a:t>
            </a:r>
            <a:r>
              <a:rPr lang="pt-PT" b="1" baseline="-25000"/>
              <a:t> </a:t>
            </a:r>
            <a:r>
              <a:rPr lang="pt-PT"/>
              <a:t>with </a:t>
            </a:r>
            <a:r>
              <a:rPr lang="pt-PT" b="1" i="1"/>
              <a:t>N</a:t>
            </a:r>
            <a:r>
              <a:rPr lang="pt-PT"/>
              <a:t> values.</a:t>
            </a:r>
          </a:p>
          <a:p>
            <a:pPr lvl="1" eaLnBrk="1" hangingPunct="1">
              <a:buFontTx/>
              <a:buNone/>
            </a:pPr>
            <a:endParaRPr lang="pt-PT"/>
          </a:p>
          <a:p>
            <a:pPr lvl="1" eaLnBrk="1" hangingPunct="1">
              <a:buFontTx/>
              <a:buNone/>
            </a:pPr>
            <a:endParaRPr lang="pt-PT"/>
          </a:p>
          <a:p>
            <a:pPr eaLnBrk="1" hangingPunct="1"/>
            <a:r>
              <a:rPr lang="pt-PT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/>
          </a:p>
        </p:txBody>
      </p:sp>
      <p:sp>
        <p:nvSpPr>
          <p:cNvPr id="1033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dirty="0" err="1"/>
              <a:t>Naming</a:t>
            </a:r>
            <a:r>
              <a:rPr lang="pt-PT" dirty="0"/>
              <a:t> </a:t>
            </a:r>
            <a:r>
              <a:rPr lang="pt-PT" dirty="0" err="1"/>
              <a:t>conventions</a:t>
            </a:r>
            <a:r>
              <a:rPr lang="pt-PT" dirty="0"/>
              <a:t>:</a:t>
            </a:r>
          </a:p>
          <a:p>
            <a:pPr lvl="1" eaLnBrk="1" hangingPunct="1"/>
            <a:r>
              <a:rPr lang="pt-PT" dirty="0" err="1"/>
              <a:t>Elements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a </a:t>
            </a:r>
            <a:r>
              <a:rPr lang="pt-PT" b="1" dirty="0" err="1"/>
              <a:t>feature</a:t>
            </a:r>
            <a:r>
              <a:rPr lang="pt-PT" b="1" dirty="0"/>
              <a:t> </a:t>
            </a:r>
            <a:r>
              <a:rPr lang="pt-PT" b="1" dirty="0" err="1"/>
              <a:t>vector</a:t>
            </a:r>
            <a:r>
              <a:rPr lang="pt-PT" b="1" dirty="0"/>
              <a:t> </a:t>
            </a:r>
            <a:r>
              <a:rPr lang="pt-PT" dirty="0"/>
              <a:t>are </a:t>
            </a:r>
            <a:r>
              <a:rPr lang="pt-PT" dirty="0" err="1"/>
              <a:t>called</a:t>
            </a:r>
            <a:r>
              <a:rPr lang="pt-PT" dirty="0"/>
              <a:t> </a:t>
            </a:r>
            <a:r>
              <a:rPr lang="pt-PT" b="1" dirty="0" err="1"/>
              <a:t>coefficients</a:t>
            </a:r>
            <a:endParaRPr lang="pt-PT" dirty="0"/>
          </a:p>
          <a:p>
            <a:pPr lvl="1" eaLnBrk="1" hangingPunct="1"/>
            <a:r>
              <a:rPr lang="pt-PT" b="1" dirty="0" err="1"/>
              <a:t>Features</a:t>
            </a:r>
            <a:r>
              <a:rPr lang="pt-PT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more </a:t>
            </a:r>
            <a:r>
              <a:rPr lang="pt-PT" b="1" dirty="0" err="1"/>
              <a:t>coefficients</a:t>
            </a:r>
            <a:endParaRPr lang="pt-PT" dirty="0"/>
          </a:p>
          <a:p>
            <a:pPr lvl="1" eaLnBrk="1" hangingPunct="1"/>
            <a:r>
              <a:rPr lang="pt-PT" b="1" dirty="0" err="1"/>
              <a:t>Feature</a:t>
            </a:r>
            <a:r>
              <a:rPr lang="pt-PT" b="1" dirty="0"/>
              <a:t> </a:t>
            </a:r>
            <a:r>
              <a:rPr lang="pt-PT" b="1" dirty="0" err="1"/>
              <a:t>vectors</a:t>
            </a:r>
            <a:r>
              <a:rPr lang="pt-PT" b="1" dirty="0"/>
              <a:t> </a:t>
            </a:r>
            <a:r>
              <a:rPr lang="pt-PT" dirty="0" err="1"/>
              <a:t>may</a:t>
            </a:r>
            <a:r>
              <a:rPr lang="pt-PT" dirty="0"/>
              <a:t>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or</a:t>
            </a:r>
            <a:r>
              <a:rPr lang="pt-PT" dirty="0"/>
              <a:t> more </a:t>
            </a:r>
            <a:r>
              <a:rPr lang="pt-PT" b="1" dirty="0" err="1"/>
              <a:t>features</a:t>
            </a:r>
            <a:endParaRPr lang="pt-PT" dirty="0"/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8" name="Equation" r:id="rId3" imgW="520560" imgH="228600" progId="Equation.3">
                  <p:embed/>
                </p:oleObj>
              </mc:Choice>
              <mc:Fallback>
                <p:oleObj name="Equation" r:id="rId3" imgW="520560" imgH="228600" progId="Equation.3">
                  <p:embed/>
                  <p:pic>
                    <p:nvPicPr>
                      <p:cNvPr id="102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Equation" r:id="rId5" imgW="1180800" imgH="228600" progId="Equation.3">
                  <p:embed/>
                </p:oleObj>
              </mc:Choice>
              <mc:Fallback>
                <p:oleObj name="Equation" r:id="rId5" imgW="1180800" imgH="228600" progId="Equation.3">
                  <p:embed/>
                  <p:pic>
                    <p:nvPicPr>
                      <p:cNvPr id="102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7"/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" name="Equation" r:id="rId7" imgW="1206360" imgH="215640" progId="Equation.3">
                  <p:embed/>
                </p:oleObj>
              </mc:Choice>
              <mc:Fallback>
                <p:oleObj name="Equation" r:id="rId7" imgW="1206360" imgH="215640" progId="Equation.3">
                  <p:embed/>
                  <p:pic>
                    <p:nvPicPr>
                      <p:cNvPr id="102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98B2E03-4BFB-1344-87DD-64966ECE5D9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Back to our Porto example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dirty="0" err="1"/>
              <a:t>I’ve</a:t>
            </a:r>
            <a:r>
              <a:rPr lang="pt-PT" dirty="0"/>
              <a:t> </a:t>
            </a:r>
            <a:r>
              <a:rPr lang="pt-PT" dirty="0" err="1"/>
              <a:t>classified</a:t>
            </a:r>
            <a:r>
              <a:rPr lang="pt-PT" dirty="0"/>
              <a:t> </a:t>
            </a:r>
            <a:r>
              <a:rPr lang="pt-PT" dirty="0" err="1"/>
              <a:t>that</a:t>
            </a:r>
            <a:r>
              <a:rPr lang="pt-PT" dirty="0"/>
              <a:t> Porto </a:t>
            </a:r>
            <a:r>
              <a:rPr lang="pt-PT" dirty="0" err="1"/>
              <a:t>is</a:t>
            </a:r>
            <a:r>
              <a:rPr lang="pt-PT" dirty="0"/>
              <a:t> in Portugal</a:t>
            </a:r>
          </a:p>
          <a:p>
            <a:pPr eaLnBrk="1" hangingPunct="1"/>
            <a:r>
              <a:rPr lang="pt-PT" dirty="0" err="1"/>
              <a:t>What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did</a:t>
            </a:r>
            <a:r>
              <a:rPr lang="pt-PT" dirty="0"/>
              <a:t> I use?</a:t>
            </a:r>
          </a:p>
          <a:p>
            <a:pPr lvl="1" eaLnBrk="1" hangingPunct="1"/>
            <a:r>
              <a:rPr lang="pt-PT" dirty="0" err="1"/>
              <a:t>Spatial</a:t>
            </a:r>
            <a:r>
              <a:rPr lang="pt-PT" dirty="0"/>
              <a:t> </a:t>
            </a:r>
            <a:r>
              <a:rPr lang="pt-PT" dirty="0" err="1"/>
              <a:t>location</a:t>
            </a:r>
            <a:endParaRPr lang="pt-PT" dirty="0"/>
          </a:p>
          <a:p>
            <a:pPr eaLnBrk="1" hangingPunct="1"/>
            <a:r>
              <a:rPr lang="pt-PT" dirty="0" err="1"/>
              <a:t>Let’s</a:t>
            </a:r>
            <a:r>
              <a:rPr lang="pt-PT" dirty="0"/>
              <a:t> </a:t>
            </a:r>
            <a:r>
              <a:rPr lang="pt-PT" dirty="0" err="1"/>
              <a:t>get</a:t>
            </a:r>
            <a:r>
              <a:rPr lang="pt-PT" dirty="0"/>
              <a:t> more formal</a:t>
            </a:r>
          </a:p>
          <a:p>
            <a:pPr lvl="1" eaLnBrk="1" hangingPunct="1"/>
            <a:r>
              <a:rPr lang="pt-PT" dirty="0" err="1"/>
              <a:t>I’ve</a:t>
            </a:r>
            <a:r>
              <a:rPr lang="pt-PT" dirty="0"/>
              <a:t> </a:t>
            </a:r>
            <a:r>
              <a:rPr lang="pt-PT" dirty="0" err="1"/>
              <a:t>defined</a:t>
            </a:r>
            <a:r>
              <a:rPr lang="pt-PT" dirty="0"/>
              <a:t> a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vector</a:t>
            </a:r>
            <a:r>
              <a:rPr lang="pt-PT" dirty="0"/>
              <a:t> </a:t>
            </a:r>
            <a:r>
              <a:rPr lang="pt-PT" b="1" i="1" dirty="0"/>
              <a:t>F</a:t>
            </a:r>
            <a:r>
              <a:rPr lang="pt-PT" i="1" dirty="0"/>
              <a:t>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one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b="1" i="1" dirty="0"/>
              <a:t>F</a:t>
            </a:r>
            <a:r>
              <a:rPr lang="pt-PT" b="1" i="1" baseline="-25000" dirty="0"/>
              <a:t>1</a:t>
            </a:r>
            <a:r>
              <a:rPr lang="pt-PT" dirty="0"/>
              <a:t>, </a:t>
            </a:r>
            <a:r>
              <a:rPr lang="pt-PT" dirty="0" err="1"/>
              <a:t>which</a:t>
            </a:r>
            <a:r>
              <a:rPr lang="pt-PT" dirty="0"/>
              <a:t> </a:t>
            </a:r>
            <a:r>
              <a:rPr lang="pt-PT" dirty="0" err="1"/>
              <a:t>has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coefficients</a:t>
            </a:r>
            <a:r>
              <a:rPr lang="pt-PT" dirty="0"/>
              <a:t> </a:t>
            </a:r>
            <a:r>
              <a:rPr lang="pt-PT" b="1" i="1" dirty="0"/>
              <a:t>f</a:t>
            </a:r>
            <a:r>
              <a:rPr lang="pt-PT" b="1" i="1" baseline="-25000" dirty="0"/>
              <a:t>1x</a:t>
            </a:r>
            <a:r>
              <a:rPr lang="pt-PT" dirty="0"/>
              <a:t>, </a:t>
            </a:r>
            <a:r>
              <a:rPr lang="pt-PT" b="1" i="1" dirty="0"/>
              <a:t>f</a:t>
            </a:r>
            <a:r>
              <a:rPr lang="pt-PT" b="1" i="1" baseline="-25000" dirty="0"/>
              <a:t>1y</a:t>
            </a:r>
            <a:endParaRPr lang="pt-PT" dirty="0"/>
          </a:p>
          <a:p>
            <a:pPr lvl="1" eaLnBrk="1" hangingPunct="1"/>
            <a:endParaRPr lang="pt-PT" dirty="0"/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573338" y="4941888"/>
          <a:ext cx="3997325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3" imgW="1193760" imgH="241200" progId="Equation.3">
                  <p:embed/>
                </p:oleObj>
              </mc:Choice>
              <mc:Fallback>
                <p:oleObj name="Equation" r:id="rId3" imgW="1193760" imgH="241200" progId="Equation.3">
                  <p:embed/>
                  <p:pic>
                    <p:nvPicPr>
                      <p:cNvPr id="20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3338" y="4941888"/>
                        <a:ext cx="3997325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C26BD51-7F76-0442-8914-6C74E5547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Introduction to Pattern Recognition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/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CFFD0B-82B8-3E4A-A380-7B1AAA2F3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Feature Space</a:t>
            </a:r>
          </a:p>
        </p:txBody>
      </p:sp>
      <p:sp>
        <p:nvSpPr>
          <p:cNvPr id="22533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Vector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Two</a:t>
            </a:r>
            <a:r>
              <a:rPr lang="pt-PT" dirty="0"/>
              <a:t> total </a:t>
            </a:r>
            <a:r>
              <a:rPr lang="pt-PT" dirty="0" err="1"/>
              <a:t>coefficients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Can </a:t>
            </a:r>
            <a:r>
              <a:rPr lang="pt-PT" dirty="0" err="1"/>
              <a:t>be</a:t>
            </a:r>
            <a:r>
              <a:rPr lang="pt-PT" dirty="0"/>
              <a:t> </a:t>
            </a:r>
            <a:r>
              <a:rPr lang="pt-PT" dirty="0" err="1"/>
              <a:t>seen</a:t>
            </a:r>
            <a:r>
              <a:rPr lang="pt-PT" dirty="0"/>
              <a:t> as a </a:t>
            </a:r>
            <a:r>
              <a:rPr lang="pt-PT" dirty="0" err="1"/>
              <a:t>feature</a:t>
            </a:r>
            <a:r>
              <a:rPr lang="pt-PT" dirty="0"/>
              <a:t> ‘</a:t>
            </a:r>
            <a:r>
              <a:rPr lang="pt-PT" dirty="0" err="1"/>
              <a:t>space</a:t>
            </a:r>
            <a:r>
              <a:rPr lang="pt-PT" dirty="0"/>
              <a:t>’ </a:t>
            </a:r>
            <a:r>
              <a:rPr lang="pt-PT" dirty="0" err="1"/>
              <a:t>with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dirty="0" err="1"/>
              <a:t>orthogonal</a:t>
            </a:r>
            <a:r>
              <a:rPr lang="pt-PT" dirty="0"/>
              <a:t> </a:t>
            </a:r>
            <a:r>
              <a:rPr lang="pt-PT" dirty="0" err="1"/>
              <a:t>axis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Space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Hyper-space</a:t>
            </a:r>
            <a:r>
              <a:rPr lang="pt-PT" dirty="0"/>
              <a:t> </a:t>
            </a:r>
            <a:r>
              <a:rPr lang="pt-PT" dirty="0" err="1"/>
              <a:t>with</a:t>
            </a:r>
            <a:r>
              <a:rPr lang="pt-PT" dirty="0"/>
              <a:t> N </a:t>
            </a:r>
            <a:r>
              <a:rPr lang="pt-PT" dirty="0" err="1"/>
              <a:t>dimensions</a:t>
            </a:r>
            <a:r>
              <a:rPr lang="pt-PT" dirty="0"/>
              <a:t> </a:t>
            </a:r>
            <a:r>
              <a:rPr lang="pt-PT" dirty="0" err="1"/>
              <a:t>where</a:t>
            </a:r>
            <a:r>
              <a:rPr lang="pt-PT" dirty="0"/>
              <a:t> N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total </a:t>
            </a:r>
            <a:r>
              <a:rPr lang="pt-PT" dirty="0" err="1"/>
              <a:t>number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coefficients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vector</a:t>
            </a:r>
            <a:endParaRPr lang="pt-PT" dirty="0"/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484C8E5-BB39-9748-AC72-86AFDD72F4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i="1"/>
              <a:t>A Priori</a:t>
            </a:r>
            <a:r>
              <a:rPr lang="pt-PT"/>
              <a:t> Knowledge</a:t>
            </a:r>
          </a:p>
        </p:txBody>
      </p:sp>
      <p:sp>
        <p:nvSpPr>
          <p:cNvPr id="2355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3197225"/>
          </a:xfrm>
        </p:spPr>
        <p:txBody>
          <a:bodyPr/>
          <a:lstStyle/>
          <a:p>
            <a:pPr eaLnBrk="1" hangingPunct="1"/>
            <a:r>
              <a:rPr lang="pt-PT" sz="2400" dirty="0"/>
              <a:t>I </a:t>
            </a:r>
            <a:r>
              <a:rPr lang="pt-PT" sz="2400" dirty="0" err="1"/>
              <a:t>have</a:t>
            </a:r>
            <a:r>
              <a:rPr lang="pt-PT" sz="2400" dirty="0"/>
              <a:t> a precise </a:t>
            </a:r>
            <a:r>
              <a:rPr lang="pt-PT" sz="2400" b="1" i="1" dirty="0" err="1"/>
              <a:t>model</a:t>
            </a:r>
            <a:r>
              <a:rPr lang="pt-PT" sz="2400" dirty="0"/>
              <a:t> </a:t>
            </a:r>
            <a:r>
              <a:rPr lang="pt-PT" sz="2400" dirty="0" err="1"/>
              <a:t>of</a:t>
            </a:r>
            <a:r>
              <a:rPr lang="pt-PT" sz="2400" dirty="0"/>
              <a:t> </a:t>
            </a:r>
            <a:r>
              <a:rPr lang="pt-PT" sz="2400" dirty="0" err="1"/>
              <a:t>my</a:t>
            </a:r>
            <a:r>
              <a:rPr lang="pt-PT" sz="2400" dirty="0"/>
              <a:t> </a:t>
            </a:r>
            <a:r>
              <a:rPr lang="pt-PT" sz="2400" dirty="0" err="1"/>
              <a:t>feature</a:t>
            </a:r>
            <a:r>
              <a:rPr lang="pt-PT" sz="2400" dirty="0"/>
              <a:t> </a:t>
            </a:r>
            <a:r>
              <a:rPr lang="pt-PT" sz="2400" dirty="0" err="1"/>
              <a:t>space</a:t>
            </a:r>
            <a:r>
              <a:rPr lang="pt-PT" sz="2400" dirty="0"/>
              <a:t> </a:t>
            </a:r>
            <a:r>
              <a:rPr lang="pt-PT" sz="2400" dirty="0" err="1"/>
              <a:t>based</a:t>
            </a:r>
            <a:r>
              <a:rPr lang="pt-PT" sz="2400" dirty="0"/>
              <a:t> </a:t>
            </a:r>
            <a:r>
              <a:rPr lang="pt-PT" sz="2400" dirty="0" err="1"/>
              <a:t>on</a:t>
            </a:r>
            <a:r>
              <a:rPr lang="pt-PT" sz="2400" dirty="0"/>
              <a:t> </a:t>
            </a:r>
            <a:r>
              <a:rPr lang="pt-PT" sz="2400" b="1" i="1" dirty="0"/>
              <a:t>a priori</a:t>
            </a:r>
            <a:r>
              <a:rPr lang="pt-PT" sz="2400" dirty="0"/>
              <a:t> </a:t>
            </a:r>
            <a:r>
              <a:rPr lang="pt-PT" sz="2400" dirty="0" err="1"/>
              <a:t>knowledge</a:t>
            </a:r>
            <a:endParaRPr lang="pt-PT" sz="2400" dirty="0"/>
          </a:p>
          <a:p>
            <a:pPr lvl="1" eaLnBrk="1" hangingPunct="1">
              <a:buFontTx/>
              <a:buNone/>
            </a:pPr>
            <a:r>
              <a:rPr lang="pt-PT" sz="2000" i="1" dirty="0" err="1"/>
              <a:t>City</a:t>
            </a:r>
            <a:r>
              <a:rPr lang="pt-PT" sz="2000" i="1" dirty="0"/>
              <a:t> </a:t>
            </a:r>
            <a:r>
              <a:rPr lang="pt-PT" sz="2000" i="1" dirty="0" err="1"/>
              <a:t>is</a:t>
            </a:r>
            <a:r>
              <a:rPr lang="pt-PT" sz="2000" i="1" dirty="0"/>
              <a:t> in </a:t>
            </a:r>
            <a:r>
              <a:rPr lang="pt-PT" sz="2000" i="1" dirty="0" err="1"/>
              <a:t>Spain</a:t>
            </a:r>
            <a:r>
              <a:rPr lang="pt-PT" sz="2000" i="1" dirty="0"/>
              <a:t> </a:t>
            </a:r>
            <a:r>
              <a:rPr lang="pt-PT" sz="2000" i="1" dirty="0" err="1"/>
              <a:t>if</a:t>
            </a:r>
            <a:r>
              <a:rPr lang="pt-PT" sz="2000" i="1" dirty="0"/>
              <a:t> F</a:t>
            </a:r>
            <a:r>
              <a:rPr lang="pt-PT" sz="2000" i="1" baseline="-25000" dirty="0"/>
              <a:t>1Y</a:t>
            </a:r>
            <a:r>
              <a:rPr lang="pt-PT" sz="2000" i="1" dirty="0"/>
              <a:t>&gt;23</a:t>
            </a:r>
          </a:p>
          <a:p>
            <a:pPr eaLnBrk="1" hangingPunct="1"/>
            <a:r>
              <a:rPr lang="pt-PT" sz="2400" dirty="0"/>
              <a:t>Great </a:t>
            </a:r>
            <a:r>
              <a:rPr lang="pt-PT" sz="2400" dirty="0" err="1"/>
              <a:t>models</a:t>
            </a:r>
            <a:r>
              <a:rPr lang="pt-PT" sz="2400" dirty="0"/>
              <a:t> = Great </a:t>
            </a:r>
            <a:r>
              <a:rPr lang="pt-PT" sz="2400" dirty="0" err="1"/>
              <a:t>classifications</a:t>
            </a:r>
            <a:endParaRPr lang="pt-PT" sz="2400" dirty="0"/>
          </a:p>
          <a:p>
            <a:pPr lvl="1" eaLnBrk="1" hangingPunct="1">
              <a:buFontTx/>
              <a:buNone/>
            </a:pPr>
            <a:r>
              <a:rPr lang="pt-PT" sz="2000" i="1" dirty="0"/>
              <a:t>F</a:t>
            </a:r>
            <a:r>
              <a:rPr lang="pt-PT" sz="2000" i="1" baseline="-25000" dirty="0"/>
              <a:t>1Y</a:t>
            </a:r>
            <a:r>
              <a:rPr lang="pt-PT" sz="2000" i="1" dirty="0"/>
              <a:t>(London) = 100</a:t>
            </a:r>
          </a:p>
          <a:p>
            <a:pPr lvl="1" eaLnBrk="1" hangingPunct="1">
              <a:buFontTx/>
              <a:buNone/>
            </a:pPr>
            <a:r>
              <a:rPr lang="pt-PT" sz="2000" i="1" dirty="0"/>
              <a:t>London </a:t>
            </a:r>
            <a:r>
              <a:rPr lang="pt-PT" sz="2000" i="1" dirty="0" err="1"/>
              <a:t>is</a:t>
            </a:r>
            <a:r>
              <a:rPr lang="pt-PT" sz="2000" i="1" dirty="0"/>
              <a:t> in </a:t>
            </a:r>
            <a:r>
              <a:rPr lang="pt-PT" sz="2000" i="1" dirty="0" err="1"/>
              <a:t>Spain</a:t>
            </a:r>
            <a:r>
              <a:rPr lang="pt-PT" sz="2000" i="1" dirty="0"/>
              <a:t> (??) 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523271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3272" name="AutoShape 8"/>
          <p:cNvSpPr>
            <a:spLocks noChangeArrowheads="1"/>
          </p:cNvSpPr>
          <p:nvPr/>
        </p:nvSpPr>
        <p:spPr bwMode="auto">
          <a:xfrm>
            <a:off x="7092950" y="1700213"/>
            <a:ext cx="1800225" cy="1223962"/>
          </a:xfrm>
          <a:prstGeom prst="wedgeRoundRectCallout">
            <a:avLst>
              <a:gd name="adj1" fmla="val -72574"/>
              <a:gd name="adj2" fmla="val 51167"/>
              <a:gd name="adj3" fmla="val 16667"/>
            </a:avLst>
          </a:prstGeom>
          <a:solidFill>
            <a:schemeClr val="bg1">
              <a:alpha val="70979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I know the border is here</a:t>
            </a:r>
          </a:p>
        </p:txBody>
      </p:sp>
      <p:sp>
        <p:nvSpPr>
          <p:cNvPr id="523273" name="AutoShape 9"/>
          <p:cNvSpPr>
            <a:spLocks noChangeArrowheads="1"/>
          </p:cNvSpPr>
          <p:nvPr/>
        </p:nvSpPr>
        <p:spPr bwMode="auto">
          <a:xfrm>
            <a:off x="2339975" y="5013325"/>
            <a:ext cx="2519363" cy="936625"/>
          </a:xfrm>
          <a:prstGeom prst="wedgeRoundRectCallout">
            <a:avLst>
              <a:gd name="adj1" fmla="val 63421"/>
              <a:gd name="adj2" fmla="val -56949"/>
              <a:gd name="adj3" fmla="val 16667"/>
            </a:avLst>
          </a:prstGeom>
          <a:solidFill>
            <a:schemeClr val="bg1">
              <a:alpha val="8196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Porto </a:t>
            </a:r>
            <a:r>
              <a:rPr lang="pt-PT" b="1" u="sng"/>
              <a:t>is</a:t>
            </a:r>
            <a:r>
              <a:rPr lang="pt-PT"/>
              <a:t> in Portugal!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3A6A1FC-038D-CA43-976C-95A96F759A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3271" grpId="0" animBg="1"/>
      <p:bldP spid="523272" grpId="0" animBg="1"/>
      <p:bldP spid="5232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What if I don’t have a model?</a:t>
            </a:r>
          </a:p>
        </p:txBody>
      </p:sp>
      <p:sp>
        <p:nvSpPr>
          <p:cNvPr id="3078" name="Rectangle 10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 </a:t>
            </a:r>
            <a:r>
              <a:rPr lang="pt-PT" dirty="0" err="1"/>
              <a:t>need</a:t>
            </a:r>
            <a:r>
              <a:rPr lang="pt-PT" dirty="0"/>
              <a:t> to </a:t>
            </a:r>
            <a:r>
              <a:rPr lang="pt-PT" b="1" dirty="0" err="1"/>
              <a:t>learn</a:t>
            </a:r>
            <a:r>
              <a:rPr lang="pt-PT" dirty="0"/>
              <a:t> </a:t>
            </a:r>
            <a:r>
              <a:rPr lang="pt-PT" dirty="0" err="1"/>
              <a:t>from</a:t>
            </a:r>
            <a:r>
              <a:rPr lang="pt-PT" dirty="0"/>
              <a:t> </a:t>
            </a:r>
            <a:r>
              <a:rPr lang="pt-PT" dirty="0" err="1"/>
              <a:t>observations</a:t>
            </a:r>
            <a:r>
              <a:rPr lang="pt-PT" dirty="0"/>
              <a:t>.</a:t>
            </a:r>
          </a:p>
          <a:p>
            <a:pPr lvl="1" eaLnBrk="1" hangingPunct="1"/>
            <a:r>
              <a:rPr lang="pt-PT" dirty="0"/>
              <a:t>Derive a </a:t>
            </a:r>
            <a:r>
              <a:rPr lang="pt-PT" dirty="0" err="1"/>
              <a:t>model</a:t>
            </a:r>
            <a:endParaRPr lang="pt-PT" dirty="0"/>
          </a:p>
          <a:p>
            <a:pPr lvl="1" eaLnBrk="1" hangingPunct="1"/>
            <a:r>
              <a:rPr lang="pt-PT" dirty="0" err="1"/>
              <a:t>Direct</a:t>
            </a:r>
            <a:r>
              <a:rPr lang="pt-PT" dirty="0"/>
              <a:t> </a:t>
            </a:r>
            <a:r>
              <a:rPr lang="pt-PT" dirty="0" err="1"/>
              <a:t>classification</a:t>
            </a:r>
            <a:endParaRPr lang="pt-PT" dirty="0"/>
          </a:p>
          <a:p>
            <a:pPr eaLnBrk="1" hangingPunct="1"/>
            <a:r>
              <a:rPr lang="pt-PT" dirty="0"/>
              <a:t>Training </a:t>
            </a:r>
            <a:r>
              <a:rPr lang="pt-PT" dirty="0" err="1"/>
              <a:t>stage</a:t>
            </a:r>
            <a:endParaRPr lang="pt-PT" dirty="0"/>
          </a:p>
          <a:p>
            <a:pPr lvl="1" eaLnBrk="1" hangingPunct="1"/>
            <a:r>
              <a:rPr lang="pt-PT" dirty="0" err="1"/>
              <a:t>Learn</a:t>
            </a:r>
            <a:r>
              <a:rPr lang="pt-PT" dirty="0"/>
              <a:t> </a:t>
            </a:r>
            <a:r>
              <a:rPr lang="pt-PT" dirty="0" err="1"/>
              <a:t>model</a:t>
            </a:r>
            <a:r>
              <a:rPr lang="pt-PT" dirty="0"/>
              <a:t> </a:t>
            </a:r>
            <a:r>
              <a:rPr lang="pt-PT" dirty="0" err="1"/>
              <a:t>parameters</a:t>
            </a:r>
            <a:endParaRPr lang="pt-PT" dirty="0"/>
          </a:p>
          <a:p>
            <a:pPr eaLnBrk="1" hangingPunct="1"/>
            <a:r>
              <a:rPr lang="pt-PT" dirty="0" err="1"/>
              <a:t>Classification</a:t>
            </a:r>
            <a:endParaRPr lang="pt-PT" dirty="0"/>
          </a:p>
        </p:txBody>
      </p:sp>
      <p:sp>
        <p:nvSpPr>
          <p:cNvPr id="3079" name="Rectangle 11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pt-PT"/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idx="4294967295"/>
          </p:nvPr>
        </p:nvGraphicFramePr>
        <p:xfrm>
          <a:off x="4500563" y="1628775"/>
          <a:ext cx="4191000" cy="424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Chart" r:id="rId3" imgW="4191074" imgH="4248076" progId="Excel.Sheet.8">
                  <p:embed/>
                </p:oleObj>
              </mc:Choice>
              <mc:Fallback>
                <p:oleObj name="Chart" r:id="rId3" imgW="4191074" imgH="4248076" progId="Excel.Sheet.8">
                  <p:embed/>
                  <p:pic>
                    <p:nvPicPr>
                      <p:cNvPr id="307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628775"/>
                        <a:ext cx="4191000" cy="424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Line 12"/>
          <p:cNvSpPr>
            <a:spLocks noChangeShapeType="1"/>
          </p:cNvSpPr>
          <p:nvPr/>
        </p:nvSpPr>
        <p:spPr bwMode="auto">
          <a:xfrm flipH="1">
            <a:off x="4606925" y="28527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5" name="Line 13"/>
          <p:cNvSpPr>
            <a:spLocks noChangeShapeType="1"/>
          </p:cNvSpPr>
          <p:nvPr/>
        </p:nvSpPr>
        <p:spPr bwMode="auto">
          <a:xfrm flipH="1">
            <a:off x="4716463" y="2924175"/>
            <a:ext cx="3781425" cy="431800"/>
          </a:xfrm>
          <a:prstGeom prst="line">
            <a:avLst/>
          </a:prstGeom>
          <a:noFill/>
          <a:ln w="50800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6" name="Line 14"/>
          <p:cNvSpPr>
            <a:spLocks noChangeShapeType="1"/>
          </p:cNvSpPr>
          <p:nvPr/>
        </p:nvSpPr>
        <p:spPr bwMode="auto">
          <a:xfrm flipH="1" flipV="1">
            <a:off x="5292725" y="3357563"/>
            <a:ext cx="503238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7" name="Line 15"/>
          <p:cNvSpPr>
            <a:spLocks noChangeShapeType="1"/>
          </p:cNvSpPr>
          <p:nvPr/>
        </p:nvSpPr>
        <p:spPr bwMode="auto">
          <a:xfrm flipH="1">
            <a:off x="5435600" y="2636838"/>
            <a:ext cx="2889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8" name="Line 16"/>
          <p:cNvSpPr>
            <a:spLocks noChangeShapeType="1"/>
          </p:cNvSpPr>
          <p:nvPr/>
        </p:nvSpPr>
        <p:spPr bwMode="auto">
          <a:xfrm flipV="1">
            <a:off x="5867400" y="3213100"/>
            <a:ext cx="288925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29" name="Line 17"/>
          <p:cNvSpPr>
            <a:spLocks noChangeShapeType="1"/>
          </p:cNvSpPr>
          <p:nvPr/>
        </p:nvSpPr>
        <p:spPr bwMode="auto">
          <a:xfrm>
            <a:off x="5724525" y="2636838"/>
            <a:ext cx="142875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5330" name="AutoShape 18"/>
          <p:cNvSpPr>
            <a:spLocks noChangeArrowheads="1"/>
          </p:cNvSpPr>
          <p:nvPr/>
        </p:nvSpPr>
        <p:spPr bwMode="auto">
          <a:xfrm>
            <a:off x="6732588" y="3500438"/>
            <a:ext cx="1727200" cy="792162"/>
          </a:xfrm>
          <a:prstGeom prst="wedgeRoundRectCallout">
            <a:avLst>
              <a:gd name="adj1" fmla="val -52204"/>
              <a:gd name="adj2" fmla="val -89278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‘Learned’</a:t>
            </a:r>
          </a:p>
          <a:p>
            <a:r>
              <a:rPr lang="pt-PT"/>
              <a:t>Model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3A3E6E-D50A-464D-9453-B1D4004D69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25" grpId="0" animBg="1"/>
      <p:bldP spid="525326" grpId="0" animBg="1"/>
      <p:bldP spid="525327" grpId="0" animBg="1"/>
      <p:bldP spid="525328" grpId="0" animBg="1"/>
      <p:bldP spid="525329" grpId="0" animBg="1"/>
      <p:bldP spid="52533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Classes</a:t>
            </a:r>
          </a:p>
        </p:txBody>
      </p:sp>
      <p:sp>
        <p:nvSpPr>
          <p:cNvPr id="2458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dirty="0"/>
              <a:t>In </a:t>
            </a:r>
            <a:r>
              <a:rPr lang="pt-PT" dirty="0" err="1"/>
              <a:t>our</a:t>
            </a:r>
            <a:r>
              <a:rPr lang="pt-PT" dirty="0"/>
              <a:t> </a:t>
            </a:r>
            <a:r>
              <a:rPr lang="pt-PT" dirty="0" err="1"/>
              <a:t>example</a:t>
            </a:r>
            <a:r>
              <a:rPr lang="pt-PT" dirty="0"/>
              <a:t>, </a:t>
            </a:r>
            <a:r>
              <a:rPr lang="pt-PT" dirty="0" err="1"/>
              <a:t>cities</a:t>
            </a:r>
            <a:r>
              <a:rPr lang="pt-PT" dirty="0"/>
              <a:t> can </a:t>
            </a:r>
            <a:r>
              <a:rPr lang="pt-PT" dirty="0" err="1"/>
              <a:t>belong</a:t>
            </a:r>
            <a:r>
              <a:rPr lang="pt-PT" dirty="0"/>
              <a:t> to:</a:t>
            </a:r>
          </a:p>
          <a:p>
            <a:pPr lvl="1" eaLnBrk="1" hangingPunct="1"/>
            <a:r>
              <a:rPr lang="pt-PT" dirty="0"/>
              <a:t>Portugal</a:t>
            </a:r>
          </a:p>
          <a:p>
            <a:pPr lvl="1" eaLnBrk="1" hangingPunct="1"/>
            <a:r>
              <a:rPr lang="pt-PT" dirty="0" err="1"/>
              <a:t>Spain</a:t>
            </a:r>
            <a:endParaRPr lang="pt-PT" dirty="0"/>
          </a:p>
          <a:p>
            <a:pPr eaLnBrk="1" hangingPunct="1"/>
            <a:r>
              <a:rPr lang="pt-PT" dirty="0"/>
              <a:t>I </a:t>
            </a:r>
            <a:r>
              <a:rPr lang="pt-PT" dirty="0" err="1"/>
              <a:t>have</a:t>
            </a:r>
            <a:r>
              <a:rPr lang="pt-PT" dirty="0"/>
              <a:t> </a:t>
            </a:r>
            <a:r>
              <a:rPr lang="pt-PT" dirty="0" err="1"/>
              <a:t>two</a:t>
            </a:r>
            <a:r>
              <a:rPr lang="pt-PT" dirty="0"/>
              <a:t> </a:t>
            </a:r>
            <a:r>
              <a:rPr lang="pt-PT" b="1" i="1" dirty="0"/>
              <a:t>classes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cities</a:t>
            </a:r>
            <a:endParaRPr lang="pt-PT" dirty="0"/>
          </a:p>
          <a:p>
            <a:pPr eaLnBrk="1" hangingPunct="1"/>
            <a:r>
              <a:rPr lang="pt-PT" dirty="0"/>
              <a:t>A </a:t>
            </a:r>
            <a:r>
              <a:rPr lang="pt-PT" b="1" i="1" dirty="0" err="1"/>
              <a:t>class</a:t>
            </a:r>
            <a:r>
              <a:rPr lang="pt-PT" b="1" i="1" dirty="0"/>
              <a:t> </a:t>
            </a:r>
            <a:r>
              <a:rPr lang="pt-PT" dirty="0" err="1"/>
              <a:t>represents</a:t>
            </a:r>
            <a:r>
              <a:rPr lang="pt-PT" dirty="0"/>
              <a:t> a </a:t>
            </a:r>
            <a:r>
              <a:rPr lang="pt-PT" dirty="0" err="1"/>
              <a:t>sub-space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my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space</a:t>
            </a:r>
            <a:endParaRPr lang="pt-PT" dirty="0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628775"/>
            <a:ext cx="4200525" cy="441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3" name="Line 7"/>
          <p:cNvSpPr>
            <a:spLocks noChangeShapeType="1"/>
          </p:cNvSpPr>
          <p:nvPr/>
        </p:nvSpPr>
        <p:spPr bwMode="auto">
          <a:xfrm flipH="1">
            <a:off x="4606925" y="3068638"/>
            <a:ext cx="3925888" cy="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sp>
        <p:nvSpPr>
          <p:cNvPr id="529416" name="Rectangle 8"/>
          <p:cNvSpPr>
            <a:spLocks noChangeArrowheads="1"/>
          </p:cNvSpPr>
          <p:nvPr/>
        </p:nvSpPr>
        <p:spPr bwMode="auto">
          <a:xfrm>
            <a:off x="4572000" y="1628775"/>
            <a:ext cx="4032250" cy="1439863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50000">
                <a:srgbClr val="FFFF00">
                  <a:alpha val="35001"/>
                </a:srgbClr>
              </a:gs>
              <a:gs pos="100000">
                <a:srgbClr val="FF0000"/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PT"/>
              <a:t>SPAIN</a:t>
            </a:r>
          </a:p>
        </p:txBody>
      </p:sp>
      <p:sp>
        <p:nvSpPr>
          <p:cNvPr id="529417" name="Rectangle 9"/>
          <p:cNvSpPr>
            <a:spLocks noChangeArrowheads="1"/>
          </p:cNvSpPr>
          <p:nvPr/>
        </p:nvSpPr>
        <p:spPr bwMode="auto">
          <a:xfrm>
            <a:off x="4572000" y="3068638"/>
            <a:ext cx="4032250" cy="2881312"/>
          </a:xfrm>
          <a:prstGeom prst="rect">
            <a:avLst/>
          </a:prstGeom>
          <a:gradFill rotWithShape="1">
            <a:gsLst>
              <a:gs pos="0">
                <a:schemeClr val="folHlink">
                  <a:alpha val="56000"/>
                </a:schemeClr>
              </a:gs>
              <a:gs pos="100000">
                <a:srgbClr val="FF000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t-PT"/>
              <a:t>PORTUGAL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FA93E3-8877-A442-A18A-00812EDC9F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9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94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Classifiers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PT" dirty="0"/>
              <a:t>A </a:t>
            </a:r>
            <a:r>
              <a:rPr lang="pt-PT" b="1" dirty="0" err="1"/>
              <a:t>Classifier</a:t>
            </a:r>
            <a:r>
              <a:rPr lang="pt-PT" b="1" dirty="0"/>
              <a:t> C </a:t>
            </a:r>
            <a:r>
              <a:rPr lang="pt-PT" dirty="0" err="1"/>
              <a:t>maps</a:t>
            </a:r>
            <a:r>
              <a:rPr lang="pt-PT" dirty="0"/>
              <a:t> a </a:t>
            </a:r>
            <a:r>
              <a:rPr lang="pt-PT" dirty="0" err="1"/>
              <a:t>class</a:t>
            </a:r>
            <a:r>
              <a:rPr lang="pt-PT" dirty="0"/>
              <a:t> </a:t>
            </a:r>
            <a:r>
              <a:rPr lang="pt-PT" dirty="0" err="1"/>
              <a:t>into</a:t>
            </a:r>
            <a:r>
              <a:rPr lang="pt-PT" dirty="0"/>
              <a:t>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feature</a:t>
            </a:r>
            <a:r>
              <a:rPr lang="pt-PT" dirty="0"/>
              <a:t> </a:t>
            </a:r>
            <a:r>
              <a:rPr lang="pt-PT" dirty="0" err="1"/>
              <a:t>space</a:t>
            </a:r>
            <a:endParaRPr lang="pt-PT" dirty="0"/>
          </a:p>
          <a:p>
            <a:pPr eaLnBrk="1" hangingPunct="1">
              <a:lnSpc>
                <a:spcPct val="90000"/>
              </a:lnSpc>
            </a:pPr>
            <a:endParaRPr lang="pt-PT" dirty="0"/>
          </a:p>
          <a:p>
            <a:pPr lvl="1" eaLnBrk="1" hangingPunct="1">
              <a:lnSpc>
                <a:spcPct val="90000"/>
              </a:lnSpc>
            </a:pPr>
            <a:endParaRPr lang="pt-PT" dirty="0"/>
          </a:p>
          <a:p>
            <a:pPr eaLnBrk="1" hangingPunct="1">
              <a:lnSpc>
                <a:spcPct val="90000"/>
              </a:lnSpc>
            </a:pPr>
            <a:r>
              <a:rPr lang="pt-PT" dirty="0" err="1"/>
              <a:t>Various</a:t>
            </a:r>
            <a:r>
              <a:rPr lang="pt-PT" dirty="0"/>
              <a:t> </a:t>
            </a:r>
            <a:r>
              <a:rPr lang="pt-PT" dirty="0" err="1"/>
              <a:t>types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classifiers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Nearest-Neighbours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 err="1"/>
              <a:t>Bayesian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Soft-</a:t>
            </a:r>
            <a:r>
              <a:rPr lang="pt-PT" dirty="0" err="1"/>
              <a:t>computing</a:t>
            </a:r>
            <a:r>
              <a:rPr lang="pt-PT" dirty="0"/>
              <a:t> </a:t>
            </a:r>
            <a:r>
              <a:rPr lang="pt-PT" dirty="0" err="1"/>
              <a:t>machines</a:t>
            </a:r>
            <a:endParaRPr lang="pt-PT" dirty="0"/>
          </a:p>
          <a:p>
            <a:pPr lvl="1" eaLnBrk="1" hangingPunct="1">
              <a:lnSpc>
                <a:spcPct val="90000"/>
              </a:lnSpc>
            </a:pPr>
            <a:r>
              <a:rPr lang="pt-PT" dirty="0"/>
              <a:t>Etc...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2484438" y="2565400"/>
          <a:ext cx="403860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Equation" r:id="rId3" imgW="2031840" imgH="457200" progId="Equation.3">
                  <p:embed/>
                </p:oleObj>
              </mc:Choice>
              <mc:Fallback>
                <p:oleObj name="Equation" r:id="rId3" imgW="2031840" imgH="457200" progId="Equation.3">
                  <p:embed/>
                  <p:pic>
                    <p:nvPicPr>
                      <p:cNvPr id="409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2565400"/>
                        <a:ext cx="4038600" cy="908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62BEC0B-82DB-BE42-B1EF-EAD025C538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Topic: Visual Features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/>
              <a:t>Visual Features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C419F82-CD68-F749-BA22-1FCCD913B0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>
            <a:extLst>
              <a:ext uri="{FF2B5EF4-FFF2-40B4-BE49-F238E27FC236}">
                <a16:creationId xmlns:a16="http://schemas.microsoft.com/office/drawing/2014/main" id="{3EF4FB08-17F9-4CB5-BC79-3138E8E13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pt-PT" altLang="pt-PT" sz="2400">
              <a:solidFill>
                <a:schemeClr val="tx1"/>
              </a:solidFill>
            </a:endParaRP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6EA282B-245C-4A26-856D-6F5C535BA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425" y="0"/>
            <a:ext cx="6913563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7">
            <a:extLst>
              <a:ext uri="{FF2B5EF4-FFF2-40B4-BE49-F238E27FC236}">
                <a16:creationId xmlns:a16="http://schemas.microsoft.com/office/drawing/2014/main" id="{8FA932EA-CAE0-4277-9935-744F671377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49950"/>
            <a:ext cx="2659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The earth is round</a:t>
            </a: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8939DBF3-81C6-4272-A6A9-9CF875432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04813"/>
            <a:ext cx="254000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The earth is blue,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white and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brown</a:t>
            </a:r>
          </a:p>
        </p:txBody>
      </p:sp>
      <p:sp>
        <p:nvSpPr>
          <p:cNvPr id="8199" name="Text Box 10">
            <a:extLst>
              <a:ext uri="{FF2B5EF4-FFF2-40B4-BE49-F238E27FC236}">
                <a16:creationId xmlns:a16="http://schemas.microsoft.com/office/drawing/2014/main" id="{34AD9E0B-CD8A-497D-87DA-2F0A65FF38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1063" y="0"/>
            <a:ext cx="3182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b="1">
                <a:solidFill>
                  <a:schemeClr val="bg1"/>
                </a:solidFill>
              </a:rPr>
              <a:t>Visual Features</a:t>
            </a:r>
          </a:p>
        </p:txBody>
      </p:sp>
      <p:sp>
        <p:nvSpPr>
          <p:cNvPr id="8200" name="Text Box 11">
            <a:extLst>
              <a:ext uri="{FF2B5EF4-FFF2-40B4-BE49-F238E27FC236}">
                <a16:creationId xmlns:a16="http://schemas.microsoft.com/office/drawing/2014/main" id="{B5F8313E-1A9E-40DC-B983-FB8CD6A131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75" y="6035675"/>
            <a:ext cx="2778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The south pole has</a:t>
            </a:r>
            <a:br>
              <a:rPr lang="pt-PT" altLang="pt-PT" sz="2400">
                <a:solidFill>
                  <a:schemeClr val="bg1"/>
                </a:solidFill>
              </a:rPr>
            </a:br>
            <a:r>
              <a:rPr lang="pt-PT" altLang="pt-PT" sz="2400">
                <a:solidFill>
                  <a:schemeClr val="bg1"/>
                </a:solidFill>
              </a:rPr>
              <a:t>a smooth texture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>
            <a:extLst>
              <a:ext uri="{FF2B5EF4-FFF2-40B4-BE49-F238E27FC236}">
                <a16:creationId xmlns:a16="http://schemas.microsoft.com/office/drawing/2014/main" id="{9BE24DB0-0FAD-4B0C-91E4-CFFA308686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Visual Features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564196D4-BCD0-4FFD-B5AC-D4844568F6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Features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Measure</a:t>
            </a:r>
            <a:r>
              <a:rPr lang="pt-PT" altLang="pt-PT" dirty="0"/>
              <a:t> </a:t>
            </a:r>
            <a:r>
              <a:rPr lang="pt-PT" altLang="pt-PT" dirty="0" err="1"/>
              <a:t>specific</a:t>
            </a:r>
            <a:r>
              <a:rPr lang="pt-PT" altLang="pt-PT" dirty="0"/>
              <a:t> </a:t>
            </a:r>
            <a:r>
              <a:rPr lang="pt-PT" altLang="pt-PT" dirty="0" err="1"/>
              <a:t>characteristics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Numerical</a:t>
            </a:r>
            <a:r>
              <a:rPr lang="pt-PT" altLang="pt-PT" dirty="0"/>
              <a:t> </a:t>
            </a:r>
            <a:r>
              <a:rPr lang="pt-PT" altLang="pt-PT" dirty="0" err="1"/>
              <a:t>values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May</a:t>
            </a:r>
            <a:r>
              <a:rPr lang="pt-PT" altLang="pt-PT" dirty="0"/>
              <a:t> </a:t>
            </a:r>
            <a:r>
              <a:rPr lang="pt-PT" altLang="pt-PT" dirty="0" err="1"/>
              <a:t>have</a:t>
            </a:r>
            <a:r>
              <a:rPr lang="pt-PT" altLang="pt-PT" dirty="0"/>
              <a:t> </a:t>
            </a:r>
            <a:r>
              <a:rPr lang="pt-PT" altLang="pt-PT" dirty="0" err="1"/>
              <a:t>multiple</a:t>
            </a:r>
            <a:r>
              <a:rPr lang="pt-PT" altLang="pt-PT" dirty="0"/>
              <a:t> </a:t>
            </a:r>
            <a:r>
              <a:rPr lang="pt-PT" altLang="pt-PT" dirty="0" err="1"/>
              <a:t>values</a:t>
            </a:r>
            <a:endParaRPr lang="pt-PT" altLang="pt-PT" dirty="0"/>
          </a:p>
          <a:p>
            <a:pPr eaLnBrk="1" hangingPunct="1"/>
            <a:r>
              <a:rPr lang="pt-PT" altLang="pt-PT" dirty="0"/>
              <a:t>Visual </a:t>
            </a:r>
            <a:r>
              <a:rPr lang="pt-PT" altLang="pt-PT" dirty="0" err="1"/>
              <a:t>Features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Quantify</a:t>
            </a:r>
            <a:r>
              <a:rPr lang="pt-PT" altLang="pt-PT" dirty="0"/>
              <a:t> visual </a:t>
            </a:r>
            <a:r>
              <a:rPr lang="pt-PT" altLang="pt-PT" dirty="0" err="1"/>
              <a:t>characteristics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Popular </a:t>
            </a:r>
            <a:r>
              <a:rPr lang="pt-PT" altLang="pt-PT" dirty="0" err="1"/>
              <a:t>features</a:t>
            </a:r>
            <a:endParaRPr lang="pt-PT" altLang="pt-PT" dirty="0"/>
          </a:p>
          <a:p>
            <a:pPr lvl="2" eaLnBrk="1" hangingPunct="1"/>
            <a:r>
              <a:rPr lang="pt-PT" altLang="pt-PT" dirty="0" err="1"/>
              <a:t>Colour</a:t>
            </a:r>
            <a:r>
              <a:rPr lang="pt-PT" altLang="pt-PT" dirty="0"/>
              <a:t>, Texture, Shape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B84D3F2-C37A-B64D-865D-45A293F41E4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>
            <a:extLst>
              <a:ext uri="{FF2B5EF4-FFF2-40B4-BE49-F238E27FC236}">
                <a16:creationId xmlns:a16="http://schemas.microsoft.com/office/drawing/2014/main" id="{1EA487C2-1936-4B71-81F8-39BB3F5E94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Feature vector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9B928CD-60B9-4F50-A132-6389007F381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Feature </a:t>
            </a:r>
            <a:r>
              <a:rPr lang="pt-PT" altLang="pt-PT" b="1" i="1"/>
              <a:t>F</a:t>
            </a:r>
            <a:r>
              <a:rPr lang="pt-PT" altLang="pt-PT" b="1" i="1" baseline="-25000"/>
              <a:t>i</a:t>
            </a:r>
          </a:p>
          <a:p>
            <a:pPr lvl="1" eaLnBrk="1" hangingPunct="1">
              <a:buFontTx/>
              <a:buNone/>
            </a:pPr>
            <a:endParaRPr lang="pt-PT" altLang="pt-PT"/>
          </a:p>
          <a:p>
            <a:pPr eaLnBrk="1" hangingPunct="1"/>
            <a:r>
              <a:rPr lang="pt-PT" altLang="pt-PT"/>
              <a:t>Feature </a:t>
            </a:r>
            <a:r>
              <a:rPr lang="pt-PT" altLang="pt-PT" b="1" i="1"/>
              <a:t>F</a:t>
            </a:r>
            <a:r>
              <a:rPr lang="pt-PT" altLang="pt-PT" b="1" i="1" baseline="-25000"/>
              <a:t>i</a:t>
            </a:r>
            <a:r>
              <a:rPr lang="pt-PT" altLang="pt-PT" b="1" baseline="-25000"/>
              <a:t> </a:t>
            </a:r>
            <a:r>
              <a:rPr lang="pt-PT" altLang="pt-PT"/>
              <a:t>with </a:t>
            </a:r>
            <a:r>
              <a:rPr lang="pt-PT" altLang="pt-PT" b="1" i="1"/>
              <a:t>N</a:t>
            </a:r>
            <a:r>
              <a:rPr lang="pt-PT" altLang="pt-PT"/>
              <a:t> values.</a:t>
            </a:r>
          </a:p>
          <a:p>
            <a:pPr lvl="1" eaLnBrk="1" hangingPunct="1">
              <a:buFontTx/>
              <a:buNone/>
            </a:pPr>
            <a:endParaRPr lang="pt-PT" altLang="pt-PT"/>
          </a:p>
          <a:p>
            <a:pPr lvl="1" eaLnBrk="1" hangingPunct="1">
              <a:buFontTx/>
              <a:buNone/>
            </a:pPr>
            <a:endParaRPr lang="pt-PT" altLang="pt-PT"/>
          </a:p>
          <a:p>
            <a:pPr eaLnBrk="1" hangingPunct="1"/>
            <a:r>
              <a:rPr lang="pt-PT" altLang="pt-PT"/>
              <a:t>Feature vector F with M features.</a:t>
            </a:r>
          </a:p>
          <a:p>
            <a:pPr lvl="1" eaLnBrk="1" hangingPunct="1">
              <a:buFontTx/>
              <a:buNone/>
            </a:pPr>
            <a:endParaRPr lang="pt-PT" altLang="pt-PT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E5D09B95-2196-4BE2-A015-31C6D46DF3C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Naming</a:t>
            </a:r>
            <a:r>
              <a:rPr lang="pt-PT" altLang="pt-PT" dirty="0"/>
              <a:t> </a:t>
            </a:r>
            <a:r>
              <a:rPr lang="pt-PT" altLang="pt-PT" dirty="0" err="1"/>
              <a:t>conventions</a:t>
            </a:r>
            <a:r>
              <a:rPr lang="pt-PT" altLang="pt-PT" dirty="0"/>
              <a:t> for </a:t>
            </a:r>
            <a:r>
              <a:rPr lang="pt-PT" altLang="pt-PT" dirty="0" err="1"/>
              <a:t>this</a:t>
            </a:r>
            <a:r>
              <a:rPr lang="pt-PT" altLang="pt-PT" dirty="0"/>
              <a:t> module:</a:t>
            </a:r>
          </a:p>
          <a:p>
            <a:pPr lvl="1" eaLnBrk="1" hangingPunct="1"/>
            <a:r>
              <a:rPr lang="pt-PT" altLang="pt-PT" dirty="0" err="1"/>
              <a:t>Elements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a </a:t>
            </a:r>
            <a:r>
              <a:rPr lang="pt-PT" altLang="pt-PT" b="1" dirty="0" err="1"/>
              <a:t>feature</a:t>
            </a:r>
            <a:r>
              <a:rPr lang="pt-PT" altLang="pt-PT" b="1" dirty="0"/>
              <a:t> </a:t>
            </a:r>
            <a:r>
              <a:rPr lang="pt-PT" altLang="pt-PT" b="1" dirty="0" err="1"/>
              <a:t>vector</a:t>
            </a:r>
            <a:r>
              <a:rPr lang="pt-PT" altLang="pt-PT" b="1" dirty="0"/>
              <a:t> </a:t>
            </a:r>
            <a:r>
              <a:rPr lang="pt-PT" altLang="pt-PT" dirty="0"/>
              <a:t>are </a:t>
            </a:r>
            <a:r>
              <a:rPr lang="pt-PT" altLang="pt-PT" dirty="0" err="1"/>
              <a:t>called</a:t>
            </a:r>
            <a:r>
              <a:rPr lang="pt-PT" altLang="pt-PT" dirty="0"/>
              <a:t> </a:t>
            </a:r>
            <a:r>
              <a:rPr lang="pt-PT" altLang="pt-PT" b="1" dirty="0" err="1"/>
              <a:t>coefficients</a:t>
            </a:r>
            <a:endParaRPr lang="pt-PT" altLang="pt-PT" dirty="0"/>
          </a:p>
          <a:p>
            <a:pPr lvl="1" eaLnBrk="1" hangingPunct="1"/>
            <a:r>
              <a:rPr lang="pt-PT" altLang="pt-PT" b="1" dirty="0" err="1"/>
              <a:t>Features</a:t>
            </a:r>
            <a:r>
              <a:rPr lang="pt-PT" altLang="pt-PT" dirty="0"/>
              <a:t> </a:t>
            </a:r>
            <a:r>
              <a:rPr lang="pt-PT" altLang="pt-PT" dirty="0" err="1"/>
              <a:t>may</a:t>
            </a:r>
            <a:r>
              <a:rPr lang="pt-PT" altLang="pt-PT" dirty="0"/>
              <a:t> </a:t>
            </a:r>
            <a:r>
              <a:rPr lang="pt-PT" altLang="pt-PT" dirty="0" err="1"/>
              <a:t>have</a:t>
            </a:r>
            <a:r>
              <a:rPr lang="pt-PT" altLang="pt-PT" dirty="0"/>
              <a:t> </a:t>
            </a:r>
            <a:r>
              <a:rPr lang="pt-PT" altLang="pt-PT" dirty="0" err="1"/>
              <a:t>one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more </a:t>
            </a:r>
            <a:r>
              <a:rPr lang="pt-PT" altLang="pt-PT" b="1" dirty="0" err="1"/>
              <a:t>coefficients</a:t>
            </a:r>
            <a:endParaRPr lang="pt-PT" altLang="pt-PT" dirty="0"/>
          </a:p>
          <a:p>
            <a:pPr lvl="1" eaLnBrk="1" hangingPunct="1"/>
            <a:r>
              <a:rPr lang="pt-PT" altLang="pt-PT" b="1" dirty="0" err="1"/>
              <a:t>Feature</a:t>
            </a:r>
            <a:r>
              <a:rPr lang="pt-PT" altLang="pt-PT" b="1" dirty="0"/>
              <a:t> </a:t>
            </a:r>
            <a:r>
              <a:rPr lang="pt-PT" altLang="pt-PT" b="1" dirty="0" err="1"/>
              <a:t>vectors</a:t>
            </a:r>
            <a:r>
              <a:rPr lang="pt-PT" altLang="pt-PT" b="1" dirty="0"/>
              <a:t> </a:t>
            </a:r>
            <a:r>
              <a:rPr lang="pt-PT" altLang="pt-PT" dirty="0" err="1"/>
              <a:t>may</a:t>
            </a:r>
            <a:r>
              <a:rPr lang="pt-PT" altLang="pt-PT" dirty="0"/>
              <a:t> </a:t>
            </a:r>
            <a:r>
              <a:rPr lang="pt-PT" altLang="pt-PT" dirty="0" err="1"/>
              <a:t>have</a:t>
            </a:r>
            <a:r>
              <a:rPr lang="pt-PT" altLang="pt-PT" dirty="0"/>
              <a:t> </a:t>
            </a:r>
            <a:r>
              <a:rPr lang="pt-PT" altLang="pt-PT" dirty="0" err="1"/>
              <a:t>one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more </a:t>
            </a:r>
            <a:r>
              <a:rPr lang="pt-PT" altLang="pt-PT" b="1" dirty="0" err="1"/>
              <a:t>features</a:t>
            </a:r>
            <a:endParaRPr lang="pt-PT" altLang="pt-PT" dirty="0"/>
          </a:p>
        </p:txBody>
      </p:sp>
      <p:graphicFrame>
        <p:nvGraphicFramePr>
          <p:cNvPr id="10246" name="Object 6">
            <a:extLst>
              <a:ext uri="{FF2B5EF4-FFF2-40B4-BE49-F238E27FC236}">
                <a16:creationId xmlns:a16="http://schemas.microsoft.com/office/drawing/2014/main" id="{79C9BE33-5A26-4389-9A2C-D7DC9ACAFBD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79738" y="1773238"/>
          <a:ext cx="1016000" cy="446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3" imgW="520700" imgH="228600" progId="Equation.3">
                  <p:embed/>
                </p:oleObj>
              </mc:Choice>
              <mc:Fallback>
                <p:oleObj name="Equation" r:id="rId3" imgW="520700" imgH="228600" progId="Equation.3">
                  <p:embed/>
                  <p:pic>
                    <p:nvPicPr>
                      <p:cNvPr id="10246" name="Object 6">
                        <a:extLst>
                          <a:ext uri="{FF2B5EF4-FFF2-40B4-BE49-F238E27FC236}">
                            <a16:creationId xmlns:a16="http://schemas.microsoft.com/office/drawing/2014/main" id="{79C9BE33-5A26-4389-9A2C-D7DC9ACAFBD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9738" y="1773238"/>
                        <a:ext cx="1016000" cy="446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>
            <a:extLst>
              <a:ext uri="{FF2B5EF4-FFF2-40B4-BE49-F238E27FC236}">
                <a16:creationId xmlns:a16="http://schemas.microsoft.com/office/drawing/2014/main" id="{95BECA8F-7D09-4875-BEAD-85DC85E9993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3644900"/>
          <a:ext cx="230505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5" imgW="1181100" imgH="228600" progId="Equation.3">
                  <p:embed/>
                </p:oleObj>
              </mc:Choice>
              <mc:Fallback>
                <p:oleObj name="Equation" r:id="rId5" imgW="1181100" imgH="228600" progId="Equation.3">
                  <p:embed/>
                  <p:pic>
                    <p:nvPicPr>
                      <p:cNvPr id="10247" name="Object 7">
                        <a:extLst>
                          <a:ext uri="{FF2B5EF4-FFF2-40B4-BE49-F238E27FC236}">
                            <a16:creationId xmlns:a16="http://schemas.microsoft.com/office/drawing/2014/main" id="{95BECA8F-7D09-4875-BEAD-85DC85E999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644900"/>
                        <a:ext cx="2305050" cy="44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>
            <a:extLst>
              <a:ext uri="{FF2B5EF4-FFF2-40B4-BE49-F238E27FC236}">
                <a16:creationId xmlns:a16="http://schemas.microsoft.com/office/drawing/2014/main" id="{9CAEAA2B-B269-4CE4-B5C7-EE42ADF4D1D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38238" y="5384800"/>
          <a:ext cx="2354262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7" imgW="1205977" imgH="215806" progId="Equation.3">
                  <p:embed/>
                </p:oleObj>
              </mc:Choice>
              <mc:Fallback>
                <p:oleObj name="Equation" r:id="rId7" imgW="1205977" imgH="215806" progId="Equation.3">
                  <p:embed/>
                  <p:pic>
                    <p:nvPicPr>
                      <p:cNvPr id="10248" name="Object 8">
                        <a:extLst>
                          <a:ext uri="{FF2B5EF4-FFF2-40B4-BE49-F238E27FC236}">
                            <a16:creationId xmlns:a16="http://schemas.microsoft.com/office/drawing/2014/main" id="{9CAEAA2B-B269-4CE4-B5C7-EE42ADF4D1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8238" y="5384800"/>
                        <a:ext cx="2354262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BB1C69-1CEA-694C-9B70-F8563FB4A3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>
            <a:extLst>
              <a:ext uri="{FF2B5EF4-FFF2-40B4-BE49-F238E27FC236}">
                <a16:creationId xmlns:a16="http://schemas.microsoft.com/office/drawing/2014/main" id="{55A401A3-0098-4D91-87F8-CC86C16754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Features &amp; Decisions</a:t>
            </a:r>
          </a:p>
        </p:txBody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5CB091C1-CAB5-45E5-8ECF-4C8410879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775" y="1844675"/>
            <a:ext cx="1079500" cy="4032250"/>
          </a:xfrm>
          <a:prstGeom prst="rect">
            <a:avLst/>
          </a:prstGeom>
          <a:solidFill>
            <a:srgbClr val="990000">
              <a:alpha val="3098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Low-Level Features</a:t>
            </a: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F10714CE-DB9D-46F3-A2C5-4AB0B6D27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3688" y="1844675"/>
            <a:ext cx="1079500" cy="403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Middle-Level Features</a:t>
            </a:r>
          </a:p>
        </p:txBody>
      </p:sp>
      <p:sp>
        <p:nvSpPr>
          <p:cNvPr id="12294" name="Rectangle 5">
            <a:extLst>
              <a:ext uri="{FF2B5EF4-FFF2-40B4-BE49-F238E27FC236}">
                <a16:creationId xmlns:a16="http://schemas.microsoft.com/office/drawing/2014/main" id="{6F17F391-F082-40A8-8424-01117C20A3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725" y="1844675"/>
            <a:ext cx="1079500" cy="40322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High-Level Features</a:t>
            </a:r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01FE3464-8450-4F90-8039-06A59D5B4BEA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1889125" y="3463925"/>
            <a:ext cx="2016125" cy="792163"/>
          </a:xfrm>
          <a:prstGeom prst="leftArrow">
            <a:avLst>
              <a:gd name="adj1" fmla="val 50000"/>
              <a:gd name="adj2" fmla="val 6362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Decision</a:t>
            </a:r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B2EB7D72-4A84-451D-A9D0-8B5697EAEE35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5381625" y="3463925"/>
            <a:ext cx="1871663" cy="792163"/>
          </a:xfrm>
          <a:prstGeom prst="leftArrow">
            <a:avLst>
              <a:gd name="adj1" fmla="val 50000"/>
              <a:gd name="adj2" fmla="val 59068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Decision</a:t>
            </a:r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FB4C7A77-89FD-431C-B1DE-2DD4E45277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700213"/>
            <a:ext cx="1439863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Various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Possible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Solutions</a:t>
            </a:r>
          </a:p>
        </p:txBody>
      </p:sp>
      <p:sp>
        <p:nvSpPr>
          <p:cNvPr id="12298" name="Text Box 9">
            <a:extLst>
              <a:ext uri="{FF2B5EF4-FFF2-40B4-BE49-F238E27FC236}">
                <a16:creationId xmlns:a16="http://schemas.microsoft.com/office/drawing/2014/main" id="{0DFCFD2D-F0C2-4601-94F3-8D1EDAD7A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213" y="4149725"/>
            <a:ext cx="12874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One</a:t>
            </a:r>
            <a:br>
              <a:rPr lang="pt-PT" altLang="pt-PT" sz="2400">
                <a:solidFill>
                  <a:schemeClr val="tx1"/>
                </a:solidFill>
              </a:rPr>
            </a:br>
            <a:r>
              <a:rPr lang="pt-PT" altLang="pt-PT" sz="2400">
                <a:solidFill>
                  <a:schemeClr val="tx1"/>
                </a:solidFill>
              </a:rPr>
              <a:t>Solution</a:t>
            </a:r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EF98AF3E-FE6A-4161-B722-6F2CE9B22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1500" y="2060575"/>
            <a:ext cx="1584325" cy="1081088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I decide?</a:t>
            </a:r>
          </a:p>
        </p:txBody>
      </p:sp>
      <p:sp>
        <p:nvSpPr>
          <p:cNvPr id="12300" name="Oval 11">
            <a:extLst>
              <a:ext uri="{FF2B5EF4-FFF2-40B4-BE49-F238E27FC236}">
                <a16:creationId xmlns:a16="http://schemas.microsoft.com/office/drawing/2014/main" id="{44009CDA-EFB6-4A9B-87FE-D3A2F36C9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1700213"/>
            <a:ext cx="1766888" cy="4321175"/>
          </a:xfrm>
          <a:prstGeom prst="ellipse">
            <a:avLst/>
          </a:prstGeom>
          <a:noFill/>
          <a:ln w="635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12301" name="AutoShape 12">
            <a:extLst>
              <a:ext uri="{FF2B5EF4-FFF2-40B4-BE49-F238E27FC236}">
                <a16:creationId xmlns:a16="http://schemas.microsoft.com/office/drawing/2014/main" id="{5EFFA289-599C-40E5-86E4-7BA729F0E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1773238"/>
            <a:ext cx="3382962" cy="1584325"/>
          </a:xfrm>
          <a:prstGeom prst="wedgeRoundRectCallout">
            <a:avLst>
              <a:gd name="adj1" fmla="val -43750"/>
              <a:gd name="adj2" fmla="val 70000"/>
              <a:gd name="adj3" fmla="val 16667"/>
            </a:avLst>
          </a:prstGeom>
          <a:solidFill>
            <a:srgbClr val="990000">
              <a:alpha val="85097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bg1"/>
                </a:solidFill>
              </a:rPr>
              <a:t>Starting point of most classification tasks!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93B3B1-0DAD-1240-A495-E8E3DC6895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08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2298700" y="6400800"/>
            <a:ext cx="68453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http://www.flickr.com/photos/kimbar/2027234083/</a:t>
            </a:r>
          </a:p>
        </p:txBody>
      </p:sp>
      <p:sp>
        <p:nvSpPr>
          <p:cNvPr id="6150" name="Freeform 8"/>
          <p:cNvSpPr>
            <a:spLocks/>
          </p:cNvSpPr>
          <p:nvPr/>
        </p:nvSpPr>
        <p:spPr bwMode="auto">
          <a:xfrm>
            <a:off x="1870075" y="2133600"/>
            <a:ext cx="7239000" cy="4340225"/>
          </a:xfrm>
          <a:custGeom>
            <a:avLst/>
            <a:gdLst>
              <a:gd name="T0" fmla="*/ 989 w 4891"/>
              <a:gd name="T1" fmla="*/ 1774 h 2734"/>
              <a:gd name="T2" fmla="*/ 879 w 4891"/>
              <a:gd name="T3" fmla="*/ 1627 h 2734"/>
              <a:gd name="T4" fmla="*/ 276 w 4891"/>
              <a:gd name="T5" fmla="*/ 1600 h 2734"/>
              <a:gd name="T6" fmla="*/ 111 w 4891"/>
              <a:gd name="T7" fmla="*/ 1509 h 2734"/>
              <a:gd name="T8" fmla="*/ 56 w 4891"/>
              <a:gd name="T9" fmla="*/ 1454 h 2734"/>
              <a:gd name="T10" fmla="*/ 11 w 4891"/>
              <a:gd name="T11" fmla="*/ 1307 h 2734"/>
              <a:gd name="T12" fmla="*/ 93 w 4891"/>
              <a:gd name="T13" fmla="*/ 997 h 2734"/>
              <a:gd name="T14" fmla="*/ 157 w 4891"/>
              <a:gd name="T15" fmla="*/ 905 h 2734"/>
              <a:gd name="T16" fmla="*/ 221 w 4891"/>
              <a:gd name="T17" fmla="*/ 841 h 2734"/>
              <a:gd name="T18" fmla="*/ 303 w 4891"/>
              <a:gd name="T19" fmla="*/ 741 h 2734"/>
              <a:gd name="T20" fmla="*/ 349 w 4891"/>
              <a:gd name="T21" fmla="*/ 677 h 2734"/>
              <a:gd name="T22" fmla="*/ 285 w 4891"/>
              <a:gd name="T23" fmla="*/ 265 h 2734"/>
              <a:gd name="T24" fmla="*/ 331 w 4891"/>
              <a:gd name="T25" fmla="*/ 101 h 2734"/>
              <a:gd name="T26" fmla="*/ 367 w 4891"/>
              <a:gd name="T27" fmla="*/ 64 h 2734"/>
              <a:gd name="T28" fmla="*/ 532 w 4891"/>
              <a:gd name="T29" fmla="*/ 0 h 2734"/>
              <a:gd name="T30" fmla="*/ 861 w 4891"/>
              <a:gd name="T31" fmla="*/ 37 h 2734"/>
              <a:gd name="T32" fmla="*/ 1483 w 4891"/>
              <a:gd name="T33" fmla="*/ 110 h 2734"/>
              <a:gd name="T34" fmla="*/ 1784 w 4891"/>
              <a:gd name="T35" fmla="*/ 210 h 2734"/>
              <a:gd name="T36" fmla="*/ 1985 w 4891"/>
              <a:gd name="T37" fmla="*/ 338 h 2734"/>
              <a:gd name="T38" fmla="*/ 2059 w 4891"/>
              <a:gd name="T39" fmla="*/ 393 h 2734"/>
              <a:gd name="T40" fmla="*/ 2187 w 4891"/>
              <a:gd name="T41" fmla="*/ 448 h 2734"/>
              <a:gd name="T42" fmla="*/ 2772 w 4891"/>
              <a:gd name="T43" fmla="*/ 430 h 2734"/>
              <a:gd name="T44" fmla="*/ 3503 w 4891"/>
              <a:gd name="T45" fmla="*/ 329 h 2734"/>
              <a:gd name="T46" fmla="*/ 4198 w 4891"/>
              <a:gd name="T47" fmla="*/ 357 h 2734"/>
              <a:gd name="T48" fmla="*/ 4335 w 4891"/>
              <a:gd name="T49" fmla="*/ 439 h 2734"/>
              <a:gd name="T50" fmla="*/ 4381 w 4891"/>
              <a:gd name="T51" fmla="*/ 485 h 2734"/>
              <a:gd name="T52" fmla="*/ 4436 w 4891"/>
              <a:gd name="T53" fmla="*/ 521 h 2734"/>
              <a:gd name="T54" fmla="*/ 4609 w 4891"/>
              <a:gd name="T55" fmla="*/ 750 h 2734"/>
              <a:gd name="T56" fmla="*/ 4673 w 4891"/>
              <a:gd name="T57" fmla="*/ 859 h 2734"/>
              <a:gd name="T58" fmla="*/ 4747 w 4891"/>
              <a:gd name="T59" fmla="*/ 1015 h 2734"/>
              <a:gd name="T60" fmla="*/ 4765 w 4891"/>
              <a:gd name="T61" fmla="*/ 1051 h 2734"/>
              <a:gd name="T62" fmla="*/ 4811 w 4891"/>
              <a:gd name="T63" fmla="*/ 1262 h 2734"/>
              <a:gd name="T64" fmla="*/ 4847 w 4891"/>
              <a:gd name="T65" fmla="*/ 1902 h 2734"/>
              <a:gd name="T66" fmla="*/ 4747 w 4891"/>
              <a:gd name="T67" fmla="*/ 2267 h 2734"/>
              <a:gd name="T68" fmla="*/ 4555 w 4891"/>
              <a:gd name="T69" fmla="*/ 2395 h 2734"/>
              <a:gd name="T70" fmla="*/ 4481 w 4891"/>
              <a:gd name="T71" fmla="*/ 2450 h 2734"/>
              <a:gd name="T72" fmla="*/ 4271 w 4891"/>
              <a:gd name="T73" fmla="*/ 2542 h 2734"/>
              <a:gd name="T74" fmla="*/ 4033 w 4891"/>
              <a:gd name="T75" fmla="*/ 2578 h 2734"/>
              <a:gd name="T76" fmla="*/ 3521 w 4891"/>
              <a:gd name="T77" fmla="*/ 2615 h 2734"/>
              <a:gd name="T78" fmla="*/ 3229 w 4891"/>
              <a:gd name="T79" fmla="*/ 2633 h 2734"/>
              <a:gd name="T80" fmla="*/ 2625 w 4891"/>
              <a:gd name="T81" fmla="*/ 2706 h 2734"/>
              <a:gd name="T82" fmla="*/ 2342 w 4891"/>
              <a:gd name="T83" fmla="*/ 2734 h 2734"/>
              <a:gd name="T84" fmla="*/ 2123 w 4891"/>
              <a:gd name="T85" fmla="*/ 2725 h 2734"/>
              <a:gd name="T86" fmla="*/ 1821 w 4891"/>
              <a:gd name="T87" fmla="*/ 2587 h 2734"/>
              <a:gd name="T88" fmla="*/ 1565 w 4891"/>
              <a:gd name="T89" fmla="*/ 2368 h 2734"/>
              <a:gd name="T90" fmla="*/ 1464 w 4891"/>
              <a:gd name="T91" fmla="*/ 2286 h 2734"/>
              <a:gd name="T92" fmla="*/ 1281 w 4891"/>
              <a:gd name="T93" fmla="*/ 2112 h 2734"/>
              <a:gd name="T94" fmla="*/ 1199 w 4891"/>
              <a:gd name="T95" fmla="*/ 1975 h 2734"/>
              <a:gd name="T96" fmla="*/ 1016 w 4891"/>
              <a:gd name="T97" fmla="*/ 1710 h 2734"/>
              <a:gd name="T98" fmla="*/ 934 w 4891"/>
              <a:gd name="T99" fmla="*/ 1710 h 2734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891"/>
              <a:gd name="T151" fmla="*/ 0 h 2734"/>
              <a:gd name="T152" fmla="*/ 4891 w 4891"/>
              <a:gd name="T153" fmla="*/ 2734 h 2734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891" h="2734">
                <a:moveTo>
                  <a:pt x="989" y="1774"/>
                </a:moveTo>
                <a:cubicBezTo>
                  <a:pt x="962" y="1719"/>
                  <a:pt x="939" y="1648"/>
                  <a:pt x="879" y="1627"/>
                </a:cubicBezTo>
                <a:cubicBezTo>
                  <a:pt x="673" y="1643"/>
                  <a:pt x="478" y="1620"/>
                  <a:pt x="276" y="1600"/>
                </a:cubicBezTo>
                <a:cubicBezTo>
                  <a:pt x="231" y="1577"/>
                  <a:pt x="149" y="1547"/>
                  <a:pt x="111" y="1509"/>
                </a:cubicBezTo>
                <a:cubicBezTo>
                  <a:pt x="93" y="1491"/>
                  <a:pt x="56" y="1454"/>
                  <a:pt x="56" y="1454"/>
                </a:cubicBezTo>
                <a:cubicBezTo>
                  <a:pt x="34" y="1402"/>
                  <a:pt x="22" y="1362"/>
                  <a:pt x="11" y="1307"/>
                </a:cubicBezTo>
                <a:cubicBezTo>
                  <a:pt x="21" y="1100"/>
                  <a:pt x="0" y="1138"/>
                  <a:pt x="93" y="997"/>
                </a:cubicBezTo>
                <a:cubicBezTo>
                  <a:pt x="114" y="966"/>
                  <a:pt x="133" y="934"/>
                  <a:pt x="157" y="905"/>
                </a:cubicBezTo>
                <a:cubicBezTo>
                  <a:pt x="176" y="882"/>
                  <a:pt x="221" y="841"/>
                  <a:pt x="221" y="841"/>
                </a:cubicBezTo>
                <a:cubicBezTo>
                  <a:pt x="236" y="795"/>
                  <a:pt x="265" y="769"/>
                  <a:pt x="303" y="741"/>
                </a:cubicBezTo>
                <a:cubicBezTo>
                  <a:pt x="317" y="719"/>
                  <a:pt x="347" y="703"/>
                  <a:pt x="349" y="677"/>
                </a:cubicBezTo>
                <a:cubicBezTo>
                  <a:pt x="361" y="524"/>
                  <a:pt x="313" y="408"/>
                  <a:pt x="285" y="265"/>
                </a:cubicBezTo>
                <a:cubicBezTo>
                  <a:pt x="300" y="73"/>
                  <a:pt x="267" y="203"/>
                  <a:pt x="331" y="101"/>
                </a:cubicBezTo>
                <a:cubicBezTo>
                  <a:pt x="357" y="59"/>
                  <a:pt x="317" y="81"/>
                  <a:pt x="367" y="64"/>
                </a:cubicBezTo>
                <a:cubicBezTo>
                  <a:pt x="420" y="25"/>
                  <a:pt x="469" y="15"/>
                  <a:pt x="532" y="0"/>
                </a:cubicBezTo>
                <a:cubicBezTo>
                  <a:pt x="643" y="7"/>
                  <a:pt x="751" y="17"/>
                  <a:pt x="861" y="37"/>
                </a:cubicBezTo>
                <a:cubicBezTo>
                  <a:pt x="1025" y="147"/>
                  <a:pt x="1316" y="106"/>
                  <a:pt x="1483" y="110"/>
                </a:cubicBezTo>
                <a:cubicBezTo>
                  <a:pt x="1583" y="143"/>
                  <a:pt x="1690" y="160"/>
                  <a:pt x="1784" y="210"/>
                </a:cubicBezTo>
                <a:cubicBezTo>
                  <a:pt x="1854" y="248"/>
                  <a:pt x="1915" y="299"/>
                  <a:pt x="1985" y="338"/>
                </a:cubicBezTo>
                <a:cubicBezTo>
                  <a:pt x="2036" y="405"/>
                  <a:pt x="1985" y="352"/>
                  <a:pt x="2059" y="393"/>
                </a:cubicBezTo>
                <a:cubicBezTo>
                  <a:pt x="2118" y="426"/>
                  <a:pt x="2115" y="436"/>
                  <a:pt x="2187" y="448"/>
                </a:cubicBezTo>
                <a:cubicBezTo>
                  <a:pt x="2261" y="497"/>
                  <a:pt x="2635" y="439"/>
                  <a:pt x="2772" y="430"/>
                </a:cubicBezTo>
                <a:cubicBezTo>
                  <a:pt x="3011" y="363"/>
                  <a:pt x="3256" y="345"/>
                  <a:pt x="3503" y="329"/>
                </a:cubicBezTo>
                <a:cubicBezTo>
                  <a:pt x="3811" y="334"/>
                  <a:pt x="3950" y="330"/>
                  <a:pt x="4198" y="357"/>
                </a:cubicBezTo>
                <a:cubicBezTo>
                  <a:pt x="4255" y="379"/>
                  <a:pt x="4281" y="421"/>
                  <a:pt x="4335" y="439"/>
                </a:cubicBezTo>
                <a:cubicBezTo>
                  <a:pt x="4350" y="454"/>
                  <a:pt x="4362" y="475"/>
                  <a:pt x="4381" y="485"/>
                </a:cubicBezTo>
                <a:cubicBezTo>
                  <a:pt x="4425" y="507"/>
                  <a:pt x="4407" y="494"/>
                  <a:pt x="4436" y="521"/>
                </a:cubicBezTo>
                <a:cubicBezTo>
                  <a:pt x="4476" y="604"/>
                  <a:pt x="4540" y="691"/>
                  <a:pt x="4609" y="750"/>
                </a:cubicBezTo>
                <a:cubicBezTo>
                  <a:pt x="4633" y="819"/>
                  <a:pt x="4646" y="806"/>
                  <a:pt x="4673" y="859"/>
                </a:cubicBezTo>
                <a:cubicBezTo>
                  <a:pt x="4699" y="910"/>
                  <a:pt x="4722" y="963"/>
                  <a:pt x="4747" y="1015"/>
                </a:cubicBezTo>
                <a:cubicBezTo>
                  <a:pt x="4753" y="1027"/>
                  <a:pt x="4765" y="1051"/>
                  <a:pt x="4765" y="1051"/>
                </a:cubicBezTo>
                <a:cubicBezTo>
                  <a:pt x="4777" y="1122"/>
                  <a:pt x="4792" y="1192"/>
                  <a:pt x="4811" y="1262"/>
                </a:cubicBezTo>
                <a:cubicBezTo>
                  <a:pt x="4837" y="1474"/>
                  <a:pt x="4835" y="1688"/>
                  <a:pt x="4847" y="1902"/>
                </a:cubicBezTo>
                <a:cubicBezTo>
                  <a:pt x="4839" y="2133"/>
                  <a:pt x="4891" y="2164"/>
                  <a:pt x="4747" y="2267"/>
                </a:cubicBezTo>
                <a:cubicBezTo>
                  <a:pt x="4685" y="2312"/>
                  <a:pt x="4615" y="2345"/>
                  <a:pt x="4555" y="2395"/>
                </a:cubicBezTo>
                <a:cubicBezTo>
                  <a:pt x="4531" y="2415"/>
                  <a:pt x="4481" y="2450"/>
                  <a:pt x="4481" y="2450"/>
                </a:cubicBezTo>
                <a:cubicBezTo>
                  <a:pt x="4452" y="2496"/>
                  <a:pt x="4323" y="2524"/>
                  <a:pt x="4271" y="2542"/>
                </a:cubicBezTo>
                <a:cubicBezTo>
                  <a:pt x="4216" y="2561"/>
                  <a:pt x="4101" y="2570"/>
                  <a:pt x="4033" y="2578"/>
                </a:cubicBezTo>
                <a:cubicBezTo>
                  <a:pt x="3863" y="2598"/>
                  <a:pt x="3692" y="2606"/>
                  <a:pt x="3521" y="2615"/>
                </a:cubicBezTo>
                <a:cubicBezTo>
                  <a:pt x="3309" y="2641"/>
                  <a:pt x="3670" y="2599"/>
                  <a:pt x="3229" y="2633"/>
                </a:cubicBezTo>
                <a:cubicBezTo>
                  <a:pt x="3085" y="2644"/>
                  <a:pt x="2748" y="2690"/>
                  <a:pt x="2625" y="2706"/>
                </a:cubicBezTo>
                <a:cubicBezTo>
                  <a:pt x="2531" y="2718"/>
                  <a:pt x="2342" y="2734"/>
                  <a:pt x="2342" y="2734"/>
                </a:cubicBezTo>
                <a:cubicBezTo>
                  <a:pt x="2269" y="2731"/>
                  <a:pt x="2196" y="2734"/>
                  <a:pt x="2123" y="2725"/>
                </a:cubicBezTo>
                <a:cubicBezTo>
                  <a:pt x="2011" y="2711"/>
                  <a:pt x="1921" y="2624"/>
                  <a:pt x="1821" y="2587"/>
                </a:cubicBezTo>
                <a:cubicBezTo>
                  <a:pt x="1739" y="2505"/>
                  <a:pt x="1666" y="2426"/>
                  <a:pt x="1565" y="2368"/>
                </a:cubicBezTo>
                <a:cubicBezTo>
                  <a:pt x="1539" y="2329"/>
                  <a:pt x="1500" y="2317"/>
                  <a:pt x="1464" y="2286"/>
                </a:cubicBezTo>
                <a:cubicBezTo>
                  <a:pt x="1402" y="2232"/>
                  <a:pt x="1347" y="2160"/>
                  <a:pt x="1281" y="2112"/>
                </a:cubicBezTo>
                <a:cubicBezTo>
                  <a:pt x="1258" y="2057"/>
                  <a:pt x="1231" y="2023"/>
                  <a:pt x="1199" y="1975"/>
                </a:cubicBezTo>
                <a:cubicBezTo>
                  <a:pt x="1179" y="1872"/>
                  <a:pt x="1091" y="1781"/>
                  <a:pt x="1016" y="1710"/>
                </a:cubicBezTo>
                <a:cubicBezTo>
                  <a:pt x="996" y="1691"/>
                  <a:pt x="961" y="1710"/>
                  <a:pt x="934" y="1710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1" name="AutoShape 9"/>
          <p:cNvSpPr>
            <a:spLocks noChangeArrowheads="1"/>
          </p:cNvSpPr>
          <p:nvPr/>
        </p:nvSpPr>
        <p:spPr bwMode="auto">
          <a:xfrm>
            <a:off x="468313" y="260350"/>
            <a:ext cx="2087562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>
              <a:alpha val="4705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>
            <a:extLst>
              <a:ext uri="{FF2B5EF4-FFF2-40B4-BE49-F238E27FC236}">
                <a16:creationId xmlns:a16="http://schemas.microsoft.com/office/drawing/2014/main" id="{97210D63-4395-4D01-B989-C4577F3269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Gray-Level Histogram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1A322F5F-82AB-4318-8A88-F53BBD6E1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>
              <a:lnSpc>
                <a:spcPct val="90000"/>
              </a:lnSpc>
            </a:pPr>
            <a:r>
              <a:rPr lang="en-US" altLang="pt-PT" sz="2800" dirty="0"/>
              <a:t>Intensity distribution (HSI)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pt-PT" sz="2800" dirty="0"/>
              <a:t>We can define the number of histogram bins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pt-PT" sz="2800" dirty="0"/>
              <a:t>Histogram bins = Feature coefficients</a:t>
            </a:r>
          </a:p>
          <a:p>
            <a:pPr lvl="1" algn="l" eaLnBrk="1" hangingPunct="1">
              <a:lnSpc>
                <a:spcPct val="90000"/>
              </a:lnSpc>
              <a:buFontTx/>
              <a:buNone/>
            </a:pPr>
            <a:endParaRPr lang="en-US" altLang="pt-PT" sz="2400" dirty="0"/>
          </a:p>
          <a:p>
            <a:pPr eaLnBrk="1" hangingPunct="1">
              <a:lnSpc>
                <a:spcPct val="90000"/>
              </a:lnSpc>
            </a:pPr>
            <a:endParaRPr lang="en-US" altLang="pt-PT" sz="2800" dirty="0"/>
          </a:p>
        </p:txBody>
      </p:sp>
      <p:pic>
        <p:nvPicPr>
          <p:cNvPr id="17413" name="Picture 5">
            <a:extLst>
              <a:ext uri="{FF2B5EF4-FFF2-40B4-BE49-F238E27FC236}">
                <a16:creationId xmlns:a16="http://schemas.microsoft.com/office/drawing/2014/main" id="{D23F5638-E72D-4A21-8DBC-16D3B5EDE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76400"/>
            <a:ext cx="1371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>
            <a:extLst>
              <a:ext uri="{FF2B5EF4-FFF2-40B4-BE49-F238E27FC236}">
                <a16:creationId xmlns:a16="http://schemas.microsoft.com/office/drawing/2014/main" id="{FB343B9C-936A-4DC5-ABB3-85BE027716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886200"/>
            <a:ext cx="4521200" cy="2058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415" name="Object 11">
            <a:extLst>
              <a:ext uri="{FF2B5EF4-FFF2-40B4-BE49-F238E27FC236}">
                <a16:creationId xmlns:a16="http://schemas.microsoft.com/office/drawing/2014/main" id="{7BE4E258-8D23-48B2-8486-144E7070136E}"/>
              </a:ext>
            </a:extLst>
          </p:cNvPr>
          <p:cNvGraphicFramePr>
            <a:graphicFrameLocks noGrp="1" noChangeAspect="1"/>
          </p:cNvGraphicFramePr>
          <p:nvPr>
            <p:ph idx="4294967295"/>
          </p:nvPr>
        </p:nvGraphicFramePr>
        <p:xfrm>
          <a:off x="1223963" y="4627563"/>
          <a:ext cx="226853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Equation" r:id="rId5" imgW="977900" imgH="228600" progId="Equation.3">
                  <p:embed/>
                </p:oleObj>
              </mc:Choice>
              <mc:Fallback>
                <p:oleObj name="Equation" r:id="rId5" imgW="977900" imgH="228600" progId="Equation.3">
                  <p:embed/>
                  <p:pic>
                    <p:nvPicPr>
                      <p:cNvPr id="17415" name="Object 11">
                        <a:extLst>
                          <a:ext uri="{FF2B5EF4-FFF2-40B4-BE49-F238E27FC236}">
                            <a16:creationId xmlns:a16="http://schemas.microsoft.com/office/drawing/2014/main" id="{7BE4E258-8D23-48B2-8486-144E707013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3963" y="4627563"/>
                        <a:ext cx="2268537" cy="53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7481703-EDA3-214D-8E35-C8368D4740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>
            <a:extLst>
              <a:ext uri="{FF2B5EF4-FFF2-40B4-BE49-F238E27FC236}">
                <a16:creationId xmlns:a16="http://schemas.microsoft.com/office/drawing/2014/main" id="{5DC380B6-4927-404E-BDB7-4C915C090D3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Colour Histogram</a:t>
            </a:r>
          </a:p>
        </p:txBody>
      </p:sp>
      <p:sp>
        <p:nvSpPr>
          <p:cNvPr id="18436" name="Rectangle 11">
            <a:extLst>
              <a:ext uri="{FF2B5EF4-FFF2-40B4-BE49-F238E27FC236}">
                <a16:creationId xmlns:a16="http://schemas.microsoft.com/office/drawing/2014/main" id="{BB81A235-CA79-4BF4-85B8-28B1BBC333F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pt-PT" sz="2400" dirty="0"/>
              <a:t>We typically have three histograms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Ex: RGB </a:t>
            </a:r>
            <a:r>
              <a:rPr lang="en-US" altLang="pt-PT" sz="2000" dirty="0" err="1"/>
              <a:t>Colour</a:t>
            </a:r>
            <a:r>
              <a:rPr lang="en-US" altLang="pt-PT" sz="2000" dirty="0"/>
              <a:t> space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	-	Red Histogram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	- Green Histogram</a:t>
            </a:r>
          </a:p>
          <a:p>
            <a:pPr lvl="1" eaLnBrk="1" hangingPunct="1">
              <a:buFontTx/>
              <a:buNone/>
            </a:pPr>
            <a:r>
              <a:rPr lang="en-US" altLang="pt-PT" sz="2000" dirty="0"/>
              <a:t>	- Blue Histogram</a:t>
            </a:r>
          </a:p>
          <a:p>
            <a:pPr eaLnBrk="1" hangingPunct="1"/>
            <a:r>
              <a:rPr lang="en-US" altLang="pt-PT" sz="2400" dirty="0"/>
              <a:t>How do we build a feature vector?</a:t>
            </a:r>
          </a:p>
          <a:p>
            <a:pPr lvl="1" eaLnBrk="1" hangingPunct="1"/>
            <a:r>
              <a:rPr lang="en-US" altLang="pt-PT" sz="2000" dirty="0"/>
              <a:t>Concatenate vectors</a:t>
            </a:r>
          </a:p>
          <a:p>
            <a:pPr lvl="1" eaLnBrk="1" hangingPunct="1"/>
            <a:r>
              <a:rPr lang="en-US" altLang="pt-PT" sz="2000" dirty="0"/>
              <a:t>Multi-dimensional quantization of </a:t>
            </a:r>
            <a:r>
              <a:rPr lang="en-US" altLang="pt-PT" sz="2000" dirty="0" err="1"/>
              <a:t>colour</a:t>
            </a:r>
            <a:r>
              <a:rPr lang="en-US" altLang="pt-PT" sz="2000" dirty="0"/>
              <a:t> space</a:t>
            </a:r>
            <a:endParaRPr lang="pt-PT" altLang="pt-PT" sz="2000" dirty="0"/>
          </a:p>
        </p:txBody>
      </p:sp>
      <p:sp>
        <p:nvSpPr>
          <p:cNvPr id="18437" name="Rectangle 4">
            <a:extLst>
              <a:ext uri="{FF2B5EF4-FFF2-40B4-BE49-F238E27FC236}">
                <a16:creationId xmlns:a16="http://schemas.microsoft.com/office/drawing/2014/main" id="{A9104421-523D-4F32-83E1-A821FF49C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pt-PT" sz="2800"/>
          </a:p>
        </p:txBody>
      </p:sp>
      <p:pic>
        <p:nvPicPr>
          <p:cNvPr id="18438" name="Picture 5">
            <a:extLst>
              <a:ext uri="{FF2B5EF4-FFF2-40B4-BE49-F238E27FC236}">
                <a16:creationId xmlns:a16="http://schemas.microsoft.com/office/drawing/2014/main" id="{0F353F62-D236-4418-B6B2-78A67C1E0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350" y="1558925"/>
            <a:ext cx="2519363" cy="145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Text Box 6">
            <a:extLst>
              <a:ext uri="{FF2B5EF4-FFF2-40B4-BE49-F238E27FC236}">
                <a16:creationId xmlns:a16="http://schemas.microsoft.com/office/drawing/2014/main" id="{DC6B3FC5-B141-444A-9838-5A3ABFBD8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2587625"/>
            <a:ext cx="555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Red</a:t>
            </a:r>
          </a:p>
        </p:txBody>
      </p:sp>
      <p:pic>
        <p:nvPicPr>
          <p:cNvPr id="18440" name="Picture 7">
            <a:extLst>
              <a:ext uri="{FF2B5EF4-FFF2-40B4-BE49-F238E27FC236}">
                <a16:creationId xmlns:a16="http://schemas.microsoft.com/office/drawing/2014/main" id="{AC12A9B1-18C0-4D13-A0A4-39427C0CE7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3040063"/>
            <a:ext cx="251936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Text Box 8">
            <a:extLst>
              <a:ext uri="{FF2B5EF4-FFF2-40B4-BE49-F238E27FC236}">
                <a16:creationId xmlns:a16="http://schemas.microsoft.com/office/drawing/2014/main" id="{EE502399-E752-462D-B242-21D7ADF54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8913" y="4149725"/>
            <a:ext cx="7493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Green</a:t>
            </a:r>
          </a:p>
        </p:txBody>
      </p:sp>
      <p:pic>
        <p:nvPicPr>
          <p:cNvPr id="18442" name="Picture 9">
            <a:extLst>
              <a:ext uri="{FF2B5EF4-FFF2-40B4-BE49-F238E27FC236}">
                <a16:creationId xmlns:a16="http://schemas.microsoft.com/office/drawing/2014/main" id="{5CB30B17-88BD-4442-A271-396243D60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8" y="4567238"/>
            <a:ext cx="25193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3" name="Text Box 10">
            <a:extLst>
              <a:ext uri="{FF2B5EF4-FFF2-40B4-BE49-F238E27FC236}">
                <a16:creationId xmlns:a16="http://schemas.microsoft.com/office/drawing/2014/main" id="{18A66A8B-9AC4-4510-8297-7C614E3C7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4488" y="5540375"/>
            <a:ext cx="5889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PT" altLang="pt-PT" sz="1600">
                <a:solidFill>
                  <a:schemeClr val="tx1"/>
                </a:solidFill>
              </a:rPr>
              <a:t>Blue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44B167-8F1E-DE4A-8EAE-7A6B39E073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>
            <a:extLst>
              <a:ext uri="{FF2B5EF4-FFF2-40B4-BE49-F238E27FC236}">
                <a16:creationId xmlns:a16="http://schemas.microsoft.com/office/drawing/2014/main" id="{B3D650D5-38CD-49CF-BD6E-81DDF0B877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RGB Histogram</a:t>
            </a:r>
          </a:p>
        </p:txBody>
      </p:sp>
      <p:sp>
        <p:nvSpPr>
          <p:cNvPr id="19460" name="Rectangle 7">
            <a:extLst>
              <a:ext uri="{FF2B5EF4-FFF2-40B4-BE49-F238E27FC236}">
                <a16:creationId xmlns:a16="http://schemas.microsoft.com/office/drawing/2014/main" id="{806E263D-16AB-4AF7-B41A-8CE6C49330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Simply</a:t>
            </a:r>
            <a:r>
              <a:rPr lang="pt-PT" altLang="pt-PT" dirty="0"/>
              <a:t> </a:t>
            </a:r>
            <a:r>
              <a:rPr lang="pt-PT" altLang="pt-PT" dirty="0" err="1"/>
              <a:t>concatenate</a:t>
            </a:r>
            <a:r>
              <a:rPr lang="pt-PT" altLang="pt-PT" dirty="0"/>
              <a:t> </a:t>
            </a:r>
            <a:r>
              <a:rPr lang="pt-PT" altLang="pt-PT" dirty="0" err="1"/>
              <a:t>vectors</a:t>
            </a:r>
            <a:endParaRPr lang="pt-PT" altLang="pt-PT" dirty="0"/>
          </a:p>
          <a:p>
            <a:pPr eaLnBrk="1" hangingPunct="1"/>
            <a:r>
              <a:rPr lang="pt-PT" altLang="pt-PT" dirty="0" err="1"/>
              <a:t>Not</a:t>
            </a:r>
            <a:r>
              <a:rPr lang="pt-PT" altLang="pt-PT" dirty="0"/>
              <a:t> </a:t>
            </a:r>
            <a:r>
              <a:rPr lang="pt-PT" altLang="pt-PT" dirty="0" err="1"/>
              <a:t>very</a:t>
            </a:r>
            <a:r>
              <a:rPr lang="pt-PT" altLang="pt-PT" dirty="0"/>
              <a:t> </a:t>
            </a:r>
            <a:r>
              <a:rPr lang="pt-PT" altLang="pt-PT" dirty="0" err="1"/>
              <a:t>smart</a:t>
            </a:r>
            <a:r>
              <a:rPr lang="pt-PT" altLang="pt-PT" dirty="0"/>
              <a:t>... (</a:t>
            </a:r>
            <a:r>
              <a:rPr lang="pt-PT" altLang="pt-PT" dirty="0" err="1"/>
              <a:t>why</a:t>
            </a:r>
            <a:r>
              <a:rPr lang="pt-PT" altLang="pt-PT" dirty="0"/>
              <a:t>?)</a:t>
            </a:r>
          </a:p>
        </p:txBody>
      </p:sp>
      <p:pic>
        <p:nvPicPr>
          <p:cNvPr id="19461" name="Picture 4">
            <a:extLst>
              <a:ext uri="{FF2B5EF4-FFF2-40B4-BE49-F238E27FC236}">
                <a16:creationId xmlns:a16="http://schemas.microsoft.com/office/drawing/2014/main" id="{D4F93624-6A52-4B76-85E1-ECD7791CE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545013"/>
            <a:ext cx="2519363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>
            <a:extLst>
              <a:ext uri="{FF2B5EF4-FFF2-40B4-BE49-F238E27FC236}">
                <a16:creationId xmlns:a16="http://schemas.microsoft.com/office/drawing/2014/main" id="{87BAD4D4-55DE-4469-953A-5EEEE03AC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25" y="4518025"/>
            <a:ext cx="2519363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>
            <a:extLst>
              <a:ext uri="{FF2B5EF4-FFF2-40B4-BE49-F238E27FC236}">
                <a16:creationId xmlns:a16="http://schemas.microsoft.com/office/drawing/2014/main" id="{C062737B-89D7-42B1-BB77-7E83779DD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988" y="4532313"/>
            <a:ext cx="25193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464" name="Object 10">
            <a:extLst>
              <a:ext uri="{FF2B5EF4-FFF2-40B4-BE49-F238E27FC236}">
                <a16:creationId xmlns:a16="http://schemas.microsoft.com/office/drawing/2014/main" id="{8C066734-0526-442F-BAC5-4A21939B8B9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692275" y="2852738"/>
          <a:ext cx="2663825" cy="1547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4" name="Equation" r:id="rId6" imgW="1181100" imgH="685800" progId="Equation.3">
                  <p:embed/>
                </p:oleObj>
              </mc:Choice>
              <mc:Fallback>
                <p:oleObj name="Equation" r:id="rId6" imgW="1181100" imgH="685800" progId="Equation.3">
                  <p:embed/>
                  <p:pic>
                    <p:nvPicPr>
                      <p:cNvPr id="19464" name="Object 10">
                        <a:extLst>
                          <a:ext uri="{FF2B5EF4-FFF2-40B4-BE49-F238E27FC236}">
                            <a16:creationId xmlns:a16="http://schemas.microsoft.com/office/drawing/2014/main" id="{8C066734-0526-442F-BAC5-4A21939B8B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852738"/>
                        <a:ext cx="2663825" cy="1547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5" name="Object 12">
            <a:extLst>
              <a:ext uri="{FF2B5EF4-FFF2-40B4-BE49-F238E27FC236}">
                <a16:creationId xmlns:a16="http://schemas.microsoft.com/office/drawing/2014/main" id="{8BE6EAF7-092E-46BC-A284-FCEF4F7F2F0B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5435600" y="3324225"/>
          <a:ext cx="2736850" cy="512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8" imgW="1219200" imgH="228600" progId="Equation.3">
                  <p:embed/>
                </p:oleObj>
              </mc:Choice>
              <mc:Fallback>
                <p:oleObj name="Equation" r:id="rId8" imgW="1219200" imgH="228600" progId="Equation.3">
                  <p:embed/>
                  <p:pic>
                    <p:nvPicPr>
                      <p:cNvPr id="19465" name="Object 12">
                        <a:extLst>
                          <a:ext uri="{FF2B5EF4-FFF2-40B4-BE49-F238E27FC236}">
                            <a16:creationId xmlns:a16="http://schemas.microsoft.com/office/drawing/2014/main" id="{8BE6EAF7-092E-46BC-A284-FCEF4F7F2F0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324225"/>
                        <a:ext cx="2736850" cy="512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D8E90EF-253F-1B46-998F-CC0A0250568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>
            <a:extLst>
              <a:ext uri="{FF2B5EF4-FFF2-40B4-BE49-F238E27FC236}">
                <a16:creationId xmlns:a16="http://schemas.microsoft.com/office/drawing/2014/main" id="{6D45CEA1-5F9D-4031-9278-5732FA47D3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HSI Histogram</a:t>
            </a:r>
          </a:p>
        </p:txBody>
      </p:sp>
      <p:sp>
        <p:nvSpPr>
          <p:cNvPr id="21508" name="Rectangle 4">
            <a:extLst>
              <a:ext uri="{FF2B5EF4-FFF2-40B4-BE49-F238E27FC236}">
                <a16:creationId xmlns:a16="http://schemas.microsoft.com/office/drawing/2014/main" id="{236B7C79-8316-468A-A102-5750854EDA2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Quantize</a:t>
            </a:r>
            <a:r>
              <a:rPr lang="pt-PT" altLang="pt-PT" dirty="0"/>
              <a:t> HSI </a:t>
            </a:r>
            <a:r>
              <a:rPr lang="pt-PT" altLang="pt-PT" dirty="0" err="1"/>
              <a:t>space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Define </a:t>
            </a:r>
            <a:r>
              <a:rPr lang="pt-PT" altLang="pt-PT" dirty="0" err="1"/>
              <a:t>number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bins</a:t>
            </a:r>
            <a:r>
              <a:rPr lang="pt-PT" altLang="pt-PT" dirty="0"/>
              <a:t> </a:t>
            </a:r>
            <a:r>
              <a:rPr lang="pt-PT" altLang="pt-PT" i="1" dirty="0"/>
              <a:t>N</a:t>
            </a:r>
            <a:r>
              <a:rPr lang="pt-PT" altLang="pt-PT" dirty="0"/>
              <a:t>.</a:t>
            </a:r>
          </a:p>
          <a:p>
            <a:pPr lvl="1" eaLnBrk="1" hangingPunct="1"/>
            <a:r>
              <a:rPr lang="pt-PT" altLang="pt-PT" dirty="0" err="1"/>
              <a:t>Feature</a:t>
            </a:r>
            <a:r>
              <a:rPr lang="pt-PT" altLang="pt-PT" dirty="0"/>
              <a:t> </a:t>
            </a:r>
            <a:r>
              <a:rPr lang="pt-PT" altLang="pt-PT" dirty="0" err="1"/>
              <a:t>vector</a:t>
            </a:r>
            <a:endParaRPr lang="pt-PT" altLang="pt-PT" dirty="0"/>
          </a:p>
          <a:p>
            <a:pPr lvl="1" eaLnBrk="1" hangingPunct="1"/>
            <a:endParaRPr lang="pt-PT" altLang="pt-PT" dirty="0"/>
          </a:p>
          <a:p>
            <a:pPr lvl="1" eaLnBrk="1" hangingPunct="1"/>
            <a:endParaRPr lang="pt-PT" altLang="pt-PT" dirty="0"/>
          </a:p>
          <a:p>
            <a:pPr eaLnBrk="1" hangingPunct="1"/>
            <a:r>
              <a:rPr lang="pt-PT" altLang="pt-PT" dirty="0" err="1"/>
              <a:t>Typically</a:t>
            </a:r>
            <a:r>
              <a:rPr lang="pt-PT" altLang="pt-PT" dirty="0"/>
              <a:t> </a:t>
            </a:r>
            <a:r>
              <a:rPr lang="pt-PT" altLang="pt-PT" dirty="0" err="1"/>
              <a:t>better</a:t>
            </a:r>
            <a:r>
              <a:rPr lang="pt-PT" altLang="pt-PT" dirty="0"/>
              <a:t> for </a:t>
            </a:r>
            <a:r>
              <a:rPr lang="pt-PT" altLang="pt-PT" dirty="0" err="1"/>
              <a:t>object</a:t>
            </a:r>
            <a:r>
              <a:rPr lang="pt-PT" altLang="pt-PT" dirty="0"/>
              <a:t> </a:t>
            </a:r>
            <a:r>
              <a:rPr lang="pt-PT" altLang="pt-PT" dirty="0" err="1"/>
              <a:t>description</a:t>
            </a:r>
            <a:endParaRPr lang="pt-PT" altLang="pt-PT" dirty="0"/>
          </a:p>
        </p:txBody>
      </p:sp>
      <p:pic>
        <p:nvPicPr>
          <p:cNvPr id="21509" name="Picture 6">
            <a:extLst>
              <a:ext uri="{FF2B5EF4-FFF2-40B4-BE49-F238E27FC236}">
                <a16:creationId xmlns:a16="http://schemas.microsoft.com/office/drawing/2014/main" id="{42F1751C-D88D-47C2-8FDF-AA8FFFE9F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43138"/>
            <a:ext cx="4003675" cy="3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1510" name="Object 7">
            <a:extLst>
              <a:ext uri="{FF2B5EF4-FFF2-40B4-BE49-F238E27FC236}">
                <a16:creationId xmlns:a16="http://schemas.microsoft.com/office/drawing/2014/main" id="{31DEBD0C-089A-4ACE-823C-68FA0424B889}"/>
              </a:ext>
            </a:extLst>
          </p:cNvPr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258888" y="3429000"/>
          <a:ext cx="252095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8" name="Equation" r:id="rId4" imgW="1066800" imgH="228600" progId="Equation.3">
                  <p:embed/>
                </p:oleObj>
              </mc:Choice>
              <mc:Fallback>
                <p:oleObj name="Equation" r:id="rId4" imgW="1066800" imgH="228600" progId="Equation.3">
                  <p:embed/>
                  <p:pic>
                    <p:nvPicPr>
                      <p:cNvPr id="21510" name="Object 7">
                        <a:extLst>
                          <a:ext uri="{FF2B5EF4-FFF2-40B4-BE49-F238E27FC236}">
                            <a16:creationId xmlns:a16="http://schemas.microsoft.com/office/drawing/2014/main" id="{31DEBD0C-089A-4ACE-823C-68FA0424B88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3429000"/>
                        <a:ext cx="252095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C0996C4-3196-DB4D-8D28-FC95FD9A921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>
            <a:extLst>
              <a:ext uri="{FF2B5EF4-FFF2-40B4-BE49-F238E27FC236}">
                <a16:creationId xmlns:a16="http://schemas.microsoft.com/office/drawing/2014/main" id="{21BEC82D-B197-47CE-BAFC-B6F701BAE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pt-PT" sz="2400">
              <a:solidFill>
                <a:schemeClr val="tx1"/>
              </a:solidFill>
            </a:endParaRPr>
          </a:p>
        </p:txBody>
      </p:sp>
      <p:sp>
        <p:nvSpPr>
          <p:cNvPr id="24580" name="Rectangle 2">
            <a:extLst>
              <a:ext uri="{FF2B5EF4-FFF2-40B4-BE49-F238E27FC236}">
                <a16:creationId xmlns:a16="http://schemas.microsoft.com/office/drawing/2014/main" id="{831C160D-2C73-4332-B3D1-F7A642802E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sp>
        <p:nvSpPr>
          <p:cNvPr id="24581" name="Rectangle 3">
            <a:extLst>
              <a:ext uri="{FF2B5EF4-FFF2-40B4-BE49-F238E27FC236}">
                <a16:creationId xmlns:a16="http://schemas.microsoft.com/office/drawing/2014/main" id="{0A202EA6-7B7C-4247-A377-3E059A35B0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PT" altLang="pt-PT"/>
          </a:p>
        </p:txBody>
      </p:sp>
      <p:pic>
        <p:nvPicPr>
          <p:cNvPr id="24582" name="Picture 5">
            <a:extLst>
              <a:ext uri="{FF2B5EF4-FFF2-40B4-BE49-F238E27FC236}">
                <a16:creationId xmlns:a16="http://schemas.microsoft.com/office/drawing/2014/main" id="{31747C71-3473-43FA-9E17-64791822E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9144000" cy="595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>
            <a:extLst>
              <a:ext uri="{FF2B5EF4-FFF2-40B4-BE49-F238E27FC236}">
                <a16:creationId xmlns:a16="http://schemas.microsoft.com/office/drawing/2014/main" id="{B926E17D-6BFE-4653-8E56-210230645C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6165850"/>
            <a:ext cx="1981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[Sikora 2001]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9CBBE9-7EBC-E641-8DA9-039A545DE5D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>
            <a:extLst>
              <a:ext uri="{FF2B5EF4-FFF2-40B4-BE49-F238E27FC236}">
                <a16:creationId xmlns:a16="http://schemas.microsoft.com/office/drawing/2014/main" id="{89C22673-819C-4B0E-AD61-99115EBA5F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What is texture?</a:t>
            </a: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FCA18B3-D42D-45C2-9D2F-947B44F6DA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pt-PT" altLang="pt-PT" dirty="0"/>
              <a:t>“Texture </a:t>
            </a:r>
            <a:r>
              <a:rPr lang="pt-PT" altLang="pt-PT" dirty="0" err="1"/>
              <a:t>gives</a:t>
            </a:r>
            <a:r>
              <a:rPr lang="pt-PT" altLang="pt-PT" dirty="0"/>
              <a:t> </a:t>
            </a:r>
            <a:r>
              <a:rPr lang="pt-PT" altLang="pt-PT" dirty="0" err="1"/>
              <a:t>us</a:t>
            </a:r>
            <a:r>
              <a:rPr lang="pt-PT" altLang="pt-PT" dirty="0"/>
              <a:t> </a:t>
            </a:r>
            <a:r>
              <a:rPr lang="pt-PT" altLang="pt-PT" dirty="0" err="1"/>
              <a:t>information</a:t>
            </a:r>
            <a:r>
              <a:rPr lang="pt-PT" altLang="pt-PT" dirty="0"/>
              <a:t> </a:t>
            </a:r>
            <a:r>
              <a:rPr lang="pt-PT" altLang="pt-PT" dirty="0" err="1"/>
              <a:t>about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spatial</a:t>
            </a:r>
            <a:r>
              <a:rPr lang="pt-PT" altLang="pt-PT" dirty="0"/>
              <a:t> </a:t>
            </a:r>
            <a:r>
              <a:rPr lang="pt-PT" altLang="pt-PT" dirty="0" err="1"/>
              <a:t>arrangement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colours</a:t>
            </a:r>
            <a:r>
              <a:rPr lang="pt-PT" altLang="pt-PT" dirty="0"/>
              <a:t> </a:t>
            </a:r>
            <a:r>
              <a:rPr lang="pt-PT" altLang="pt-PT" dirty="0" err="1"/>
              <a:t>or</a:t>
            </a:r>
            <a:r>
              <a:rPr lang="pt-PT" altLang="pt-PT" dirty="0"/>
              <a:t> </a:t>
            </a:r>
            <a:r>
              <a:rPr lang="pt-PT" altLang="pt-PT" dirty="0" err="1"/>
              <a:t>intensities</a:t>
            </a:r>
            <a:r>
              <a:rPr lang="pt-PT" altLang="pt-PT" dirty="0"/>
              <a:t> in </a:t>
            </a:r>
            <a:r>
              <a:rPr lang="pt-PT" altLang="pt-PT" dirty="0" err="1"/>
              <a:t>an</a:t>
            </a:r>
            <a:r>
              <a:rPr lang="pt-PT" altLang="pt-PT" dirty="0"/>
              <a:t> </a:t>
            </a:r>
            <a:r>
              <a:rPr lang="pt-PT" altLang="pt-PT" dirty="0" err="1"/>
              <a:t>image</a:t>
            </a:r>
            <a:r>
              <a:rPr lang="pt-PT" altLang="pt-PT" dirty="0"/>
              <a:t>”</a:t>
            </a:r>
          </a:p>
          <a:p>
            <a:pPr algn="r" eaLnBrk="1" hangingPunct="1">
              <a:buFontTx/>
              <a:buNone/>
            </a:pPr>
            <a:r>
              <a:rPr lang="pt-PT" altLang="pt-PT" dirty="0"/>
              <a:t>		[L. </a:t>
            </a:r>
            <a:r>
              <a:rPr lang="pt-PT" altLang="pt-PT" dirty="0" err="1"/>
              <a:t>Shapiro</a:t>
            </a:r>
            <a:r>
              <a:rPr lang="pt-PT" altLang="pt-PT" dirty="0"/>
              <a:t>]</a:t>
            </a:r>
          </a:p>
        </p:txBody>
      </p:sp>
      <p:pic>
        <p:nvPicPr>
          <p:cNvPr id="28677" name="Picture 4">
            <a:extLst>
              <a:ext uri="{FF2B5EF4-FFF2-40B4-BE49-F238E27FC236}">
                <a16:creationId xmlns:a16="http://schemas.microsoft.com/office/drawing/2014/main" id="{F2791B5D-312C-4BE2-9059-80D93110A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573463"/>
            <a:ext cx="2509837" cy="25098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5">
            <a:extLst>
              <a:ext uri="{FF2B5EF4-FFF2-40B4-BE49-F238E27FC236}">
                <a16:creationId xmlns:a16="http://schemas.microsoft.com/office/drawing/2014/main" id="{ACF5655F-8346-4C2C-915F-DFB2AC825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75" y="3933825"/>
            <a:ext cx="2116138" cy="2162175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6">
            <a:extLst>
              <a:ext uri="{FF2B5EF4-FFF2-40B4-BE49-F238E27FC236}">
                <a16:creationId xmlns:a16="http://schemas.microsoft.com/office/drawing/2014/main" id="{963AC64D-EF36-4D68-87A5-3C5A52370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4076700"/>
            <a:ext cx="2936875" cy="1957388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CFCC2A-6E08-AD49-BA7A-4BBDD3C67B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>
            <a:extLst>
              <a:ext uri="{FF2B5EF4-FFF2-40B4-BE49-F238E27FC236}">
                <a16:creationId xmlns:a16="http://schemas.microsoft.com/office/drawing/2014/main" id="{2FF16069-6F54-449C-821A-2589E9629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Two approaches to texture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05D4234-1A33-483D-B042-4A14F6E6F1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 altLang="pt-PT" dirty="0" err="1"/>
              <a:t>Structural</a:t>
            </a:r>
            <a:r>
              <a:rPr lang="pt-PT" altLang="pt-PT" dirty="0"/>
              <a:t> </a:t>
            </a:r>
            <a:r>
              <a:rPr lang="pt-PT" altLang="pt-PT" dirty="0" err="1"/>
              <a:t>approach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Texture </a:t>
            </a:r>
            <a:r>
              <a:rPr lang="pt-PT" altLang="pt-PT" dirty="0" err="1"/>
              <a:t>is</a:t>
            </a:r>
            <a:r>
              <a:rPr lang="pt-PT" altLang="pt-PT" dirty="0"/>
              <a:t> a set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primitive</a:t>
            </a:r>
            <a:r>
              <a:rPr lang="pt-PT" altLang="pt-PT" dirty="0"/>
              <a:t> </a:t>
            </a:r>
            <a:r>
              <a:rPr lang="pt-PT" altLang="pt-PT" i="1" dirty="0" err="1"/>
              <a:t>texels</a:t>
            </a:r>
            <a:r>
              <a:rPr lang="pt-PT" altLang="pt-PT" dirty="0"/>
              <a:t> in some regular </a:t>
            </a:r>
            <a:r>
              <a:rPr lang="pt-PT" altLang="pt-PT" dirty="0" err="1"/>
              <a:t>or</a:t>
            </a:r>
            <a:r>
              <a:rPr lang="pt-PT" altLang="pt-PT" dirty="0"/>
              <a:t> </a:t>
            </a:r>
            <a:r>
              <a:rPr lang="pt-PT" altLang="pt-PT" dirty="0" err="1"/>
              <a:t>repeated</a:t>
            </a:r>
            <a:r>
              <a:rPr lang="pt-PT" altLang="pt-PT" dirty="0"/>
              <a:t> </a:t>
            </a:r>
            <a:r>
              <a:rPr lang="pt-PT" altLang="pt-PT" dirty="0" err="1"/>
              <a:t>relationship</a:t>
            </a:r>
            <a:endParaRPr lang="pt-PT" altLang="pt-PT" dirty="0"/>
          </a:p>
          <a:p>
            <a:pPr lvl="1" eaLnBrk="1" hangingPunct="1"/>
            <a:r>
              <a:rPr lang="pt-PT" altLang="pt-PT" dirty="0" err="1"/>
              <a:t>Good</a:t>
            </a:r>
            <a:r>
              <a:rPr lang="pt-PT" altLang="pt-PT" dirty="0"/>
              <a:t> for regular, ‘</a:t>
            </a:r>
            <a:r>
              <a:rPr lang="pt-PT" altLang="pt-PT" dirty="0" err="1"/>
              <a:t>man-made</a:t>
            </a:r>
            <a:r>
              <a:rPr lang="pt-PT" altLang="pt-PT" dirty="0"/>
              <a:t>’ textures</a:t>
            </a:r>
          </a:p>
          <a:p>
            <a:pPr eaLnBrk="1" hangingPunct="1"/>
            <a:r>
              <a:rPr lang="pt-PT" altLang="pt-PT" dirty="0" err="1"/>
              <a:t>Statistical</a:t>
            </a:r>
            <a:r>
              <a:rPr lang="pt-PT" altLang="pt-PT" dirty="0"/>
              <a:t> </a:t>
            </a:r>
            <a:r>
              <a:rPr lang="pt-PT" altLang="pt-PT" dirty="0" err="1"/>
              <a:t>approach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Texture </a:t>
            </a:r>
            <a:r>
              <a:rPr lang="pt-PT" altLang="pt-PT" dirty="0" err="1"/>
              <a:t>is</a:t>
            </a:r>
            <a:r>
              <a:rPr lang="pt-PT" altLang="pt-PT" dirty="0"/>
              <a:t> a </a:t>
            </a:r>
            <a:r>
              <a:rPr lang="pt-PT" altLang="pt-PT" dirty="0" err="1"/>
              <a:t>quantitative</a:t>
            </a:r>
            <a:r>
              <a:rPr lang="pt-PT" altLang="pt-PT" dirty="0"/>
              <a:t> </a:t>
            </a:r>
            <a:r>
              <a:rPr lang="pt-PT" altLang="pt-PT" dirty="0" err="1"/>
              <a:t>measure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the</a:t>
            </a:r>
            <a:r>
              <a:rPr lang="pt-PT" altLang="pt-PT" dirty="0"/>
              <a:t> </a:t>
            </a:r>
            <a:r>
              <a:rPr lang="pt-PT" altLang="pt-PT" dirty="0" err="1"/>
              <a:t>arrangement</a:t>
            </a:r>
            <a:r>
              <a:rPr lang="pt-PT" altLang="pt-PT" dirty="0"/>
              <a:t> </a:t>
            </a:r>
            <a:r>
              <a:rPr lang="pt-PT" altLang="pt-PT" dirty="0" err="1"/>
              <a:t>of</a:t>
            </a:r>
            <a:r>
              <a:rPr lang="pt-PT" altLang="pt-PT" dirty="0"/>
              <a:t> </a:t>
            </a:r>
            <a:r>
              <a:rPr lang="pt-PT" altLang="pt-PT" dirty="0" err="1"/>
              <a:t>intensities</a:t>
            </a:r>
            <a:r>
              <a:rPr lang="pt-PT" altLang="pt-PT" dirty="0"/>
              <a:t> in a </a:t>
            </a:r>
            <a:r>
              <a:rPr lang="pt-PT" altLang="pt-PT" dirty="0" err="1"/>
              <a:t>region</a:t>
            </a:r>
            <a:endParaRPr lang="pt-PT" altLang="pt-PT" dirty="0"/>
          </a:p>
          <a:p>
            <a:pPr lvl="1" eaLnBrk="1" hangingPunct="1"/>
            <a:r>
              <a:rPr lang="pt-PT" altLang="pt-PT" dirty="0"/>
              <a:t>More general </a:t>
            </a:r>
            <a:r>
              <a:rPr lang="pt-PT" altLang="pt-PT" dirty="0" err="1"/>
              <a:t>and</a:t>
            </a:r>
            <a:r>
              <a:rPr lang="pt-PT" altLang="pt-PT" dirty="0"/>
              <a:t> </a:t>
            </a:r>
            <a:r>
              <a:rPr lang="pt-PT" altLang="pt-PT" dirty="0" err="1"/>
              <a:t>easier</a:t>
            </a:r>
            <a:r>
              <a:rPr lang="pt-PT" altLang="pt-PT" dirty="0"/>
              <a:t> to compute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D76E55D-03E8-C24F-8C3A-DD2F41797A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>
            <a:extLst>
              <a:ext uri="{FF2B5EF4-FFF2-40B4-BE49-F238E27FC236}">
                <a16:creationId xmlns:a16="http://schemas.microsoft.com/office/drawing/2014/main" id="{53F177DB-EAEA-4F0D-BAE1-DD14FB4C8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 altLang="pt-PT"/>
              <a:t>Statistical approaches</a:t>
            </a:r>
          </a:p>
        </p:txBody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7A002781-3E2B-493A-8BA4-C673D7DDAB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AU" altLang="pt-PT" sz="2000"/>
              <a:t>Grey level of central pixels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Average of grey levels in window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Median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Standard deviation of grey levels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Difference of maximum and minimum grey levels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Difference between average grey level in small and large windows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Sobel feature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Kirsch feature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Derivative in x window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Derivative in y window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Diagonal derivatives</a:t>
            </a:r>
          </a:p>
          <a:p>
            <a:pPr eaLnBrk="1" hangingPunct="1">
              <a:lnSpc>
                <a:spcPct val="80000"/>
              </a:lnSpc>
            </a:pPr>
            <a:r>
              <a:rPr lang="en-AU" altLang="pt-PT" sz="2000"/>
              <a:t>Combine features</a:t>
            </a:r>
            <a:endParaRPr lang="pt-PT" altLang="pt-PT" sz="2000"/>
          </a:p>
        </p:txBody>
      </p:sp>
      <p:sp>
        <p:nvSpPr>
          <p:cNvPr id="30725" name="AutoShape 4">
            <a:extLst>
              <a:ext uri="{FF2B5EF4-FFF2-40B4-BE49-F238E27FC236}">
                <a16:creationId xmlns:a16="http://schemas.microsoft.com/office/drawing/2014/main" id="{5A2EF96C-00BC-4275-93FD-2CB882768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3438" y="4365625"/>
            <a:ext cx="3671887" cy="1368425"/>
          </a:xfrm>
          <a:prstGeom prst="wedgeRoundRectCallout">
            <a:avLst>
              <a:gd name="adj1" fmla="val -56787"/>
              <a:gd name="adj2" fmla="val -97565"/>
              <a:gd name="adj3" fmla="val 16667"/>
            </a:avLst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rgbClr val="990000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2400">
                <a:solidFill>
                  <a:schemeClr val="tx1"/>
                </a:solidFill>
              </a:rPr>
              <a:t>How do I pick one??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EE53BAF-A78C-0B43-978F-3F2DAEBD78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>
            <a:extLst>
              <a:ext uri="{FF2B5EF4-FFF2-40B4-BE49-F238E27FC236}">
                <a16:creationId xmlns:a16="http://schemas.microsoft.com/office/drawing/2014/main" id="{29DF6BBE-9D8E-45CA-AEBF-3877424190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pt-PT" dirty="0"/>
              <a:t>Shape Descriptors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F8D5E3E0-8026-45A8-B7B6-DCE32B5FC5E5}"/>
              </a:ext>
            </a:extLst>
          </p:cNvPr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755650" y="5013325"/>
            <a:ext cx="7696200" cy="1079500"/>
          </a:xfrm>
        </p:spPr>
        <p:txBody>
          <a:bodyPr/>
          <a:lstStyle/>
          <a:p>
            <a:pPr eaLnBrk="1" hangingPunct="1"/>
            <a:r>
              <a:rPr lang="en-US" altLang="pt-PT" sz="2800"/>
              <a:t>Blue: Similar shapes by Region-Based</a:t>
            </a:r>
          </a:p>
          <a:p>
            <a:pPr eaLnBrk="1" hangingPunct="1"/>
            <a:r>
              <a:rPr lang="en-US" altLang="pt-PT" sz="2800"/>
              <a:t>Yellow: Similar shapes by Contour-Based</a:t>
            </a:r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7B35827C-C1C5-41DC-B5A8-298D903BF5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050" y="1557338"/>
            <a:ext cx="4279900" cy="346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44A237C-C2A4-BC44-BD7D-F6FB0189F6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Detection of interest points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r>
              <a:rPr lang="en-US" dirty="0">
                <a:solidFill>
                  <a:srgbClr val="993300"/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Local invariant descriptors</a:t>
            </a:r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0CFFD0B-82B8-3E4A-A380-7B1AAA2F3B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2112005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2350" y="0"/>
            <a:ext cx="4557713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173" name="AutoShape 6"/>
          <p:cNvSpPr>
            <a:spLocks noChangeArrowheads="1"/>
          </p:cNvSpPr>
          <p:nvPr/>
        </p:nvSpPr>
        <p:spPr bwMode="auto">
          <a:xfrm>
            <a:off x="971550" y="260350"/>
            <a:ext cx="2087563" cy="1511300"/>
          </a:xfrm>
          <a:prstGeom prst="wedgeRoundRectCallout">
            <a:avLst>
              <a:gd name="adj1" fmla="val 61181"/>
              <a:gd name="adj2" fmla="val 63236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 horse</a:t>
            </a:r>
          </a:p>
        </p:txBody>
      </p:sp>
      <p:sp>
        <p:nvSpPr>
          <p:cNvPr id="7174" name="Freeform 7"/>
          <p:cNvSpPr>
            <a:spLocks/>
          </p:cNvSpPr>
          <p:nvPr/>
        </p:nvSpPr>
        <p:spPr bwMode="auto">
          <a:xfrm>
            <a:off x="3309938" y="1814513"/>
            <a:ext cx="2532062" cy="4130675"/>
          </a:xfrm>
          <a:custGeom>
            <a:avLst/>
            <a:gdLst>
              <a:gd name="T0" fmla="*/ 54 w 1595"/>
              <a:gd name="T1" fmla="*/ 0 h 2602"/>
              <a:gd name="T2" fmla="*/ 91 w 1595"/>
              <a:gd name="T3" fmla="*/ 804 h 2602"/>
              <a:gd name="T4" fmla="*/ 82 w 1595"/>
              <a:gd name="T5" fmla="*/ 905 h 2602"/>
              <a:gd name="T6" fmla="*/ 64 w 1595"/>
              <a:gd name="T7" fmla="*/ 932 h 2602"/>
              <a:gd name="T8" fmla="*/ 54 w 1595"/>
              <a:gd name="T9" fmla="*/ 969 h 2602"/>
              <a:gd name="T10" fmla="*/ 0 w 1595"/>
              <a:gd name="T11" fmla="*/ 1152 h 2602"/>
              <a:gd name="T12" fmla="*/ 9 w 1595"/>
              <a:gd name="T13" fmla="*/ 1454 h 2602"/>
              <a:gd name="T14" fmla="*/ 54 w 1595"/>
              <a:gd name="T15" fmla="*/ 1554 h 2602"/>
              <a:gd name="T16" fmla="*/ 100 w 1595"/>
              <a:gd name="T17" fmla="*/ 1792 h 2602"/>
              <a:gd name="T18" fmla="*/ 219 w 1595"/>
              <a:gd name="T19" fmla="*/ 2057 h 2602"/>
              <a:gd name="T20" fmla="*/ 384 w 1595"/>
              <a:gd name="T21" fmla="*/ 2048 h 2602"/>
              <a:gd name="T22" fmla="*/ 548 w 1595"/>
              <a:gd name="T23" fmla="*/ 1993 h 2602"/>
              <a:gd name="T24" fmla="*/ 649 w 1595"/>
              <a:gd name="T25" fmla="*/ 1975 h 2602"/>
              <a:gd name="T26" fmla="*/ 758 w 1595"/>
              <a:gd name="T27" fmla="*/ 2148 h 2602"/>
              <a:gd name="T28" fmla="*/ 822 w 1595"/>
              <a:gd name="T29" fmla="*/ 2222 h 2602"/>
              <a:gd name="T30" fmla="*/ 905 w 1595"/>
              <a:gd name="T31" fmla="*/ 2350 h 2602"/>
              <a:gd name="T32" fmla="*/ 950 w 1595"/>
              <a:gd name="T33" fmla="*/ 2450 h 2602"/>
              <a:gd name="T34" fmla="*/ 987 w 1595"/>
              <a:gd name="T35" fmla="*/ 2496 h 2602"/>
              <a:gd name="T36" fmla="*/ 1051 w 1595"/>
              <a:gd name="T37" fmla="*/ 2560 h 2602"/>
              <a:gd name="T38" fmla="*/ 1115 w 1595"/>
              <a:gd name="T39" fmla="*/ 2569 h 2602"/>
              <a:gd name="T40" fmla="*/ 1435 w 1595"/>
              <a:gd name="T41" fmla="*/ 2569 h 2602"/>
              <a:gd name="T42" fmla="*/ 1490 w 1595"/>
              <a:gd name="T43" fmla="*/ 2542 h 2602"/>
              <a:gd name="T44" fmla="*/ 1581 w 1595"/>
              <a:gd name="T45" fmla="*/ 2423 h 2602"/>
              <a:gd name="T46" fmla="*/ 1563 w 1595"/>
              <a:gd name="T47" fmla="*/ 2002 h 2602"/>
              <a:gd name="T48" fmla="*/ 1526 w 1595"/>
              <a:gd name="T49" fmla="*/ 1600 h 2602"/>
              <a:gd name="T50" fmla="*/ 1499 w 1595"/>
              <a:gd name="T51" fmla="*/ 1380 h 2602"/>
              <a:gd name="T52" fmla="*/ 1380 w 1595"/>
              <a:gd name="T53" fmla="*/ 1015 h 2602"/>
              <a:gd name="T54" fmla="*/ 1353 w 1595"/>
              <a:gd name="T55" fmla="*/ 987 h 2602"/>
              <a:gd name="T56" fmla="*/ 1161 w 1595"/>
              <a:gd name="T57" fmla="*/ 942 h 2602"/>
              <a:gd name="T58" fmla="*/ 1033 w 1595"/>
              <a:gd name="T59" fmla="*/ 923 h 2602"/>
              <a:gd name="T60" fmla="*/ 987 w 1595"/>
              <a:gd name="T61" fmla="*/ 887 h 2602"/>
              <a:gd name="T62" fmla="*/ 1014 w 1595"/>
              <a:gd name="T63" fmla="*/ 804 h 2602"/>
              <a:gd name="T64" fmla="*/ 950 w 1595"/>
              <a:gd name="T65" fmla="*/ 640 h 2602"/>
              <a:gd name="T66" fmla="*/ 896 w 1595"/>
              <a:gd name="T67" fmla="*/ 558 h 2602"/>
              <a:gd name="T68" fmla="*/ 832 w 1595"/>
              <a:gd name="T69" fmla="*/ 494 h 2602"/>
              <a:gd name="T70" fmla="*/ 749 w 1595"/>
              <a:gd name="T71" fmla="*/ 402 h 2602"/>
              <a:gd name="T72" fmla="*/ 685 w 1595"/>
              <a:gd name="T73" fmla="*/ 329 h 2602"/>
              <a:gd name="T74" fmla="*/ 630 w 1595"/>
              <a:gd name="T75" fmla="*/ 256 h 2602"/>
              <a:gd name="T76" fmla="*/ 585 w 1595"/>
              <a:gd name="T77" fmla="*/ 210 h 2602"/>
              <a:gd name="T78" fmla="*/ 438 w 1595"/>
              <a:gd name="T79" fmla="*/ 91 h 2602"/>
              <a:gd name="T80" fmla="*/ 374 w 1595"/>
              <a:gd name="T81" fmla="*/ 64 h 2602"/>
              <a:gd name="T82" fmla="*/ 265 w 1595"/>
              <a:gd name="T83" fmla="*/ 27 h 2602"/>
              <a:gd name="T84" fmla="*/ 54 w 1595"/>
              <a:gd name="T85" fmla="*/ 119 h 2602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1595"/>
              <a:gd name="T130" fmla="*/ 0 h 2602"/>
              <a:gd name="T131" fmla="*/ 1595 w 1595"/>
              <a:gd name="T132" fmla="*/ 2602 h 2602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1595" h="2602">
                <a:moveTo>
                  <a:pt x="54" y="0"/>
                </a:moveTo>
                <a:cubicBezTo>
                  <a:pt x="70" y="271"/>
                  <a:pt x="86" y="531"/>
                  <a:pt x="91" y="804"/>
                </a:cubicBezTo>
                <a:cubicBezTo>
                  <a:pt x="88" y="838"/>
                  <a:pt x="89" y="872"/>
                  <a:pt x="82" y="905"/>
                </a:cubicBezTo>
                <a:cubicBezTo>
                  <a:pt x="80" y="916"/>
                  <a:pt x="68" y="922"/>
                  <a:pt x="64" y="932"/>
                </a:cubicBezTo>
                <a:cubicBezTo>
                  <a:pt x="59" y="944"/>
                  <a:pt x="56" y="956"/>
                  <a:pt x="54" y="969"/>
                </a:cubicBezTo>
                <a:cubicBezTo>
                  <a:pt x="42" y="1031"/>
                  <a:pt x="35" y="1098"/>
                  <a:pt x="0" y="1152"/>
                </a:cubicBezTo>
                <a:cubicBezTo>
                  <a:pt x="3" y="1253"/>
                  <a:pt x="1" y="1354"/>
                  <a:pt x="9" y="1454"/>
                </a:cubicBezTo>
                <a:cubicBezTo>
                  <a:pt x="12" y="1490"/>
                  <a:pt x="41" y="1520"/>
                  <a:pt x="54" y="1554"/>
                </a:cubicBezTo>
                <a:cubicBezTo>
                  <a:pt x="82" y="1629"/>
                  <a:pt x="78" y="1714"/>
                  <a:pt x="100" y="1792"/>
                </a:cubicBezTo>
                <a:cubicBezTo>
                  <a:pt x="109" y="1887"/>
                  <a:pt x="113" y="2022"/>
                  <a:pt x="219" y="2057"/>
                </a:cubicBezTo>
                <a:cubicBezTo>
                  <a:pt x="274" y="2054"/>
                  <a:pt x="329" y="2055"/>
                  <a:pt x="384" y="2048"/>
                </a:cubicBezTo>
                <a:cubicBezTo>
                  <a:pt x="428" y="2042"/>
                  <a:pt x="509" y="2006"/>
                  <a:pt x="548" y="1993"/>
                </a:cubicBezTo>
                <a:cubicBezTo>
                  <a:pt x="580" y="1982"/>
                  <a:pt x="616" y="1983"/>
                  <a:pt x="649" y="1975"/>
                </a:cubicBezTo>
                <a:cubicBezTo>
                  <a:pt x="690" y="2030"/>
                  <a:pt x="719" y="2092"/>
                  <a:pt x="758" y="2148"/>
                </a:cubicBezTo>
                <a:cubicBezTo>
                  <a:pt x="777" y="2175"/>
                  <a:pt x="805" y="2194"/>
                  <a:pt x="822" y="2222"/>
                </a:cubicBezTo>
                <a:cubicBezTo>
                  <a:pt x="850" y="2266"/>
                  <a:pt x="878" y="2305"/>
                  <a:pt x="905" y="2350"/>
                </a:cubicBezTo>
                <a:cubicBezTo>
                  <a:pt x="915" y="2388"/>
                  <a:pt x="928" y="2417"/>
                  <a:pt x="950" y="2450"/>
                </a:cubicBezTo>
                <a:cubicBezTo>
                  <a:pt x="971" y="2528"/>
                  <a:pt x="942" y="2460"/>
                  <a:pt x="987" y="2496"/>
                </a:cubicBezTo>
                <a:cubicBezTo>
                  <a:pt x="1011" y="2516"/>
                  <a:pt x="1016" y="2550"/>
                  <a:pt x="1051" y="2560"/>
                </a:cubicBezTo>
                <a:cubicBezTo>
                  <a:pt x="1072" y="2566"/>
                  <a:pt x="1094" y="2566"/>
                  <a:pt x="1115" y="2569"/>
                </a:cubicBezTo>
                <a:cubicBezTo>
                  <a:pt x="1214" y="2602"/>
                  <a:pt x="1335" y="2574"/>
                  <a:pt x="1435" y="2569"/>
                </a:cubicBezTo>
                <a:cubicBezTo>
                  <a:pt x="1452" y="2558"/>
                  <a:pt x="1474" y="2555"/>
                  <a:pt x="1490" y="2542"/>
                </a:cubicBezTo>
                <a:cubicBezTo>
                  <a:pt x="1535" y="2506"/>
                  <a:pt x="1564" y="2475"/>
                  <a:pt x="1581" y="2423"/>
                </a:cubicBezTo>
                <a:cubicBezTo>
                  <a:pt x="1595" y="2281"/>
                  <a:pt x="1590" y="2142"/>
                  <a:pt x="1563" y="2002"/>
                </a:cubicBezTo>
                <a:cubicBezTo>
                  <a:pt x="1555" y="1867"/>
                  <a:pt x="1543" y="1734"/>
                  <a:pt x="1526" y="1600"/>
                </a:cubicBezTo>
                <a:cubicBezTo>
                  <a:pt x="1516" y="1527"/>
                  <a:pt x="1499" y="1380"/>
                  <a:pt x="1499" y="1380"/>
                </a:cubicBezTo>
                <a:cubicBezTo>
                  <a:pt x="1491" y="1222"/>
                  <a:pt x="1500" y="1115"/>
                  <a:pt x="1380" y="1015"/>
                </a:cubicBezTo>
                <a:cubicBezTo>
                  <a:pt x="1370" y="1007"/>
                  <a:pt x="1365" y="993"/>
                  <a:pt x="1353" y="987"/>
                </a:cubicBezTo>
                <a:cubicBezTo>
                  <a:pt x="1324" y="972"/>
                  <a:pt x="1199" y="949"/>
                  <a:pt x="1161" y="942"/>
                </a:cubicBezTo>
                <a:cubicBezTo>
                  <a:pt x="1119" y="934"/>
                  <a:pt x="1033" y="923"/>
                  <a:pt x="1033" y="923"/>
                </a:cubicBezTo>
                <a:cubicBezTo>
                  <a:pt x="1019" y="910"/>
                  <a:pt x="992" y="906"/>
                  <a:pt x="987" y="887"/>
                </a:cubicBezTo>
                <a:cubicBezTo>
                  <a:pt x="978" y="851"/>
                  <a:pt x="998" y="829"/>
                  <a:pt x="1014" y="804"/>
                </a:cubicBezTo>
                <a:cubicBezTo>
                  <a:pt x="1004" y="745"/>
                  <a:pt x="995" y="682"/>
                  <a:pt x="950" y="640"/>
                </a:cubicBezTo>
                <a:cubicBezTo>
                  <a:pt x="938" y="602"/>
                  <a:pt x="920" y="589"/>
                  <a:pt x="896" y="558"/>
                </a:cubicBezTo>
                <a:cubicBezTo>
                  <a:pt x="845" y="492"/>
                  <a:pt x="884" y="511"/>
                  <a:pt x="832" y="494"/>
                </a:cubicBezTo>
                <a:cubicBezTo>
                  <a:pt x="802" y="464"/>
                  <a:pt x="780" y="431"/>
                  <a:pt x="749" y="402"/>
                </a:cubicBezTo>
                <a:cubicBezTo>
                  <a:pt x="730" y="365"/>
                  <a:pt x="714" y="356"/>
                  <a:pt x="685" y="329"/>
                </a:cubicBezTo>
                <a:cubicBezTo>
                  <a:pt x="660" y="255"/>
                  <a:pt x="703" y="370"/>
                  <a:pt x="630" y="256"/>
                </a:cubicBezTo>
                <a:cubicBezTo>
                  <a:pt x="595" y="201"/>
                  <a:pt x="632" y="252"/>
                  <a:pt x="585" y="210"/>
                </a:cubicBezTo>
                <a:cubicBezTo>
                  <a:pt x="531" y="163"/>
                  <a:pt x="511" y="114"/>
                  <a:pt x="438" y="91"/>
                </a:cubicBezTo>
                <a:cubicBezTo>
                  <a:pt x="371" y="46"/>
                  <a:pt x="456" y="99"/>
                  <a:pt x="374" y="64"/>
                </a:cubicBezTo>
                <a:cubicBezTo>
                  <a:pt x="323" y="43"/>
                  <a:pt x="328" y="37"/>
                  <a:pt x="265" y="27"/>
                </a:cubicBezTo>
                <a:cubicBezTo>
                  <a:pt x="159" y="47"/>
                  <a:pt x="130" y="51"/>
                  <a:pt x="54" y="119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5" name="Rectangle 8"/>
          <p:cNvSpPr>
            <a:spLocks noChangeArrowheads="1"/>
          </p:cNvSpPr>
          <p:nvPr/>
        </p:nvSpPr>
        <p:spPr bwMode="auto">
          <a:xfrm>
            <a:off x="2051050" y="6381750"/>
            <a:ext cx="71516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http://www.flickr.com/photos/genewolf/2031802050/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A035D0-D636-4652-BED1-452BA44E2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Motivation: Same interest points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E01F6-578B-47DD-9888-B6DD93DC2C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detect the same points in both images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828251" y="2852936"/>
            <a:ext cx="7487497" cy="2671465"/>
            <a:chOff x="838200" y="3429000"/>
            <a:chExt cx="7487497" cy="2671465"/>
          </a:xfrm>
        </p:grpSpPr>
        <p:grpSp>
          <p:nvGrpSpPr>
            <p:cNvPr id="21" name="Group 20"/>
            <p:cNvGrpSpPr>
              <a:grpSpLocks noChangeAspect="1"/>
            </p:cNvGrpSpPr>
            <p:nvPr/>
          </p:nvGrpSpPr>
          <p:grpSpPr>
            <a:xfrm>
              <a:off x="838200" y="3429000"/>
              <a:ext cx="3657600" cy="2133600"/>
              <a:chOff x="838200" y="3429000"/>
              <a:chExt cx="3265714" cy="1905000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38200" y="3429000"/>
                <a:ext cx="3265714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" name="Oval 7"/>
              <p:cNvSpPr>
                <a:spLocks noChangeArrowheads="1"/>
              </p:cNvSpPr>
              <p:nvPr/>
            </p:nvSpPr>
            <p:spPr bwMode="auto">
              <a:xfrm>
                <a:off x="1999343" y="4009571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Oval 8"/>
              <p:cNvSpPr>
                <a:spLocks noChangeArrowheads="1"/>
              </p:cNvSpPr>
              <p:nvPr/>
            </p:nvSpPr>
            <p:spPr bwMode="auto">
              <a:xfrm>
                <a:off x="1563914" y="4590143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Oval 9"/>
              <p:cNvSpPr>
                <a:spLocks noChangeArrowheads="1"/>
              </p:cNvSpPr>
              <p:nvPr/>
            </p:nvSpPr>
            <p:spPr bwMode="auto">
              <a:xfrm>
                <a:off x="2144486" y="4880429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Oval 10"/>
              <p:cNvSpPr>
                <a:spLocks noChangeArrowheads="1"/>
              </p:cNvSpPr>
              <p:nvPr/>
            </p:nvSpPr>
            <p:spPr bwMode="auto">
              <a:xfrm>
                <a:off x="2725057" y="4445000"/>
                <a:ext cx="145143" cy="14514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9" name="Group 18"/>
            <p:cNvGrpSpPr>
              <a:grpSpLocks noChangeAspect="1"/>
            </p:cNvGrpSpPr>
            <p:nvPr/>
          </p:nvGrpSpPr>
          <p:grpSpPr>
            <a:xfrm>
              <a:off x="4648200" y="3490686"/>
              <a:ext cx="3677497" cy="1995714"/>
              <a:chOff x="5627914" y="3559629"/>
              <a:chExt cx="2975429" cy="1614714"/>
            </a:xfrm>
          </p:grpSpPr>
          <p:pic>
            <p:nvPicPr>
              <p:cNvPr id="9" name="Picture 6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627914" y="3559629"/>
                <a:ext cx="2975429" cy="161471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8095343" y="4299857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7659914" y="4880429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6934200" y="4154714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5918200" y="4735286"/>
                <a:ext cx="145143" cy="145143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8" name="Text Box 15"/>
            <p:cNvSpPr txBox="1">
              <a:spLocks noChangeArrowheads="1"/>
            </p:cNvSpPr>
            <p:nvPr/>
          </p:nvSpPr>
          <p:spPr bwMode="auto">
            <a:xfrm>
              <a:off x="2362200" y="5638800"/>
              <a:ext cx="453040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FF3300"/>
                  </a:solidFill>
                  <a:cs typeface="Times New Roman" pitchFamily="18" charset="0"/>
                </a:rPr>
                <a:t>No chance to find true matches!</a:t>
              </a:r>
              <a:endParaRPr lang="ru-RU" sz="2400" dirty="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904115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581A3078-31C8-4F1B-AC00-7368A2AA2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want to match the same interest points</a:t>
            </a:r>
          </a:p>
          <a:p>
            <a:r>
              <a:rPr lang="en-US" dirty="0"/>
              <a:t>Need a descriptor invariant to geometric and photometric differences</a:t>
            </a: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3E6FBBDE-284B-44C1-89A1-95D413033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Motivation: ‘Unique’ descriptor per interest point</a:t>
            </a:r>
          </a:p>
        </p:txBody>
      </p:sp>
      <p:pic>
        <p:nvPicPr>
          <p:cNvPr id="39" name="Picture 5"/>
          <p:cNvPicPr>
            <a:picLocks noChangeAspect="1" noChangeArrowheads="1"/>
          </p:cNvPicPr>
          <p:nvPr/>
        </p:nvPicPr>
        <p:blipFill>
          <a:blip r:embed="rId3" cstate="print"/>
          <a:srcRect l="48239" t="33333" r="35682" b="40741"/>
          <a:stretch>
            <a:fillRect/>
          </a:stretch>
        </p:blipFill>
        <p:spPr bwMode="auto">
          <a:xfrm>
            <a:off x="6477000" y="414144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Line 14"/>
          <p:cNvSpPr>
            <a:spLocks noChangeShapeType="1"/>
          </p:cNvSpPr>
          <p:nvPr/>
        </p:nvSpPr>
        <p:spPr bwMode="auto">
          <a:xfrm>
            <a:off x="1676400" y="4217640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>
          <a:xfrm>
            <a:off x="478758" y="3531840"/>
            <a:ext cx="3464378" cy="2020887"/>
            <a:chOff x="1981200" y="3535362"/>
            <a:chExt cx="1714500" cy="1000125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981200" y="3535362"/>
              <a:ext cx="1714500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2590800" y="38401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2362200" y="41449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667000" y="42973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auto">
            <a:xfrm>
              <a:off x="2971800" y="4068762"/>
              <a:ext cx="76200" cy="7620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2" name="Group 21"/>
          <p:cNvGrpSpPr>
            <a:grpSpLocks noChangeAspect="1"/>
          </p:cNvGrpSpPr>
          <p:nvPr/>
        </p:nvGrpSpPr>
        <p:grpSpPr>
          <a:xfrm>
            <a:off x="4743236" y="3531840"/>
            <a:ext cx="3791164" cy="2057400"/>
            <a:chOff x="4495800" y="3611562"/>
            <a:chExt cx="1562100" cy="847725"/>
          </a:xfrm>
        </p:grpSpPr>
        <p:pic>
          <p:nvPicPr>
            <p:cNvPr id="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95800" y="3611562"/>
              <a:ext cx="1562100" cy="84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Oval 10"/>
            <p:cNvSpPr>
              <a:spLocks noChangeArrowheads="1"/>
            </p:cNvSpPr>
            <p:nvPr/>
          </p:nvSpPr>
          <p:spPr bwMode="auto">
            <a:xfrm>
              <a:off x="5367338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Oval 11"/>
            <p:cNvSpPr>
              <a:spLocks noChangeArrowheads="1"/>
            </p:cNvSpPr>
            <p:nvPr/>
          </p:nvSpPr>
          <p:spPr bwMode="auto">
            <a:xfrm>
              <a:off x="5000625" y="4192587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Oval 12"/>
            <p:cNvSpPr>
              <a:spLocks noChangeArrowheads="1"/>
            </p:cNvSpPr>
            <p:nvPr/>
          </p:nvSpPr>
          <p:spPr bwMode="auto">
            <a:xfrm>
              <a:off x="4953000" y="36877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Oval 13"/>
            <p:cNvSpPr>
              <a:spLocks noChangeArrowheads="1"/>
            </p:cNvSpPr>
            <p:nvPr/>
          </p:nvSpPr>
          <p:spPr bwMode="auto">
            <a:xfrm>
              <a:off x="4724400" y="3992562"/>
              <a:ext cx="76200" cy="76200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1771436" y="4209702"/>
            <a:ext cx="51816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1847636" y="4209702"/>
            <a:ext cx="3505200" cy="312737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1847636" y="3836641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1771436" y="4243040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4038600" y="4582765"/>
            <a:ext cx="609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6000" b="1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ine 15"/>
          <p:cNvSpPr>
            <a:spLocks noChangeShapeType="1"/>
          </p:cNvSpPr>
          <p:nvPr/>
        </p:nvSpPr>
        <p:spPr bwMode="auto">
          <a:xfrm>
            <a:off x="1752600" y="4217641"/>
            <a:ext cx="2971800" cy="76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7" name="Line 16"/>
          <p:cNvSpPr>
            <a:spLocks noChangeShapeType="1"/>
          </p:cNvSpPr>
          <p:nvPr/>
        </p:nvSpPr>
        <p:spPr bwMode="auto">
          <a:xfrm flipV="1">
            <a:off x="1752600" y="3844579"/>
            <a:ext cx="3962400" cy="4572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8" name="Line 17"/>
          <p:cNvSpPr>
            <a:spLocks noChangeShapeType="1"/>
          </p:cNvSpPr>
          <p:nvPr/>
        </p:nvSpPr>
        <p:spPr bwMode="auto">
          <a:xfrm>
            <a:off x="1676400" y="4250978"/>
            <a:ext cx="4267200" cy="81280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408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C60A742-0141-4F33-AED3-ECA9E01F9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Corners are distinctive interest points</a:t>
            </a:r>
          </a:p>
        </p:txBody>
      </p:sp>
      <p:graphicFrame>
        <p:nvGraphicFramePr>
          <p:cNvPr id="3" name="Object 6"/>
          <p:cNvGraphicFramePr>
            <a:graphicFrameLocks noChangeAspect="1"/>
          </p:cNvGraphicFramePr>
          <p:nvPr/>
        </p:nvGraphicFramePr>
        <p:xfrm>
          <a:off x="737305" y="1647479"/>
          <a:ext cx="3356421" cy="9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1" name="Equation" r:id="rId4" imgW="1790700" imgH="482600" progId="Equation.3">
                  <p:embed/>
                </p:oleObj>
              </mc:Choice>
              <mc:Fallback>
                <p:oleObj name="Equation" r:id="rId4" imgW="1790700" imgH="482600" progId="Equation.3">
                  <p:embed/>
                  <p:pic>
                    <p:nvPicPr>
                      <p:cNvPr id="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305" y="1647479"/>
                        <a:ext cx="3356421" cy="905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/>
        </p:nvGraphicFramePr>
        <p:xfrm>
          <a:off x="2687667" y="4829522"/>
          <a:ext cx="1428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2" name="Equation" r:id="rId6" imgW="571252" imgH="393529" progId="Equation.3">
                  <p:embed/>
                </p:oleObj>
              </mc:Choice>
              <mc:Fallback>
                <p:oleObj name="Equation" r:id="rId6" imgW="571252" imgH="393529" progId="Equation.3">
                  <p:embed/>
                  <p:pic>
                    <p:nvPicPr>
                      <p:cNvPr id="43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67" y="4829522"/>
                        <a:ext cx="1428750" cy="984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10" descr="hessian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9142" y="3457922"/>
            <a:ext cx="1655763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hessian"/>
          <p:cNvPicPr>
            <a:picLocks noChangeAspect="1" noChangeArrowheads="1"/>
          </p:cNvPicPr>
          <p:nvPr/>
        </p:nvPicPr>
        <p:blipFill>
          <a:blip r:embed="rId9" cstate="print"/>
          <a:srcRect l="7629" t="9563" r="47212" b="45161"/>
          <a:stretch>
            <a:fillRect/>
          </a:stretch>
        </p:blipFill>
        <p:spPr bwMode="auto">
          <a:xfrm>
            <a:off x="2606705" y="3480147"/>
            <a:ext cx="16192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8" descr="hessian"/>
          <p:cNvPicPr>
            <a:picLocks noChangeAspect="1" noChangeArrowheads="1"/>
          </p:cNvPicPr>
          <p:nvPr/>
        </p:nvPicPr>
        <p:blipFill>
          <a:blip r:embed="rId9" cstate="print"/>
          <a:srcRect l="6955" t="54877" r="45802"/>
          <a:stretch>
            <a:fillRect/>
          </a:stretch>
        </p:blipFill>
        <p:spPr bwMode="auto">
          <a:xfrm>
            <a:off x="6762780" y="3480147"/>
            <a:ext cx="17002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9" descr="hessian"/>
          <p:cNvPicPr>
            <a:picLocks noChangeAspect="1" noChangeArrowheads="1"/>
          </p:cNvPicPr>
          <p:nvPr/>
        </p:nvPicPr>
        <p:blipFill>
          <a:blip r:embed="rId9" cstate="print"/>
          <a:srcRect l="53523" t="54877"/>
          <a:stretch>
            <a:fillRect/>
          </a:stretch>
        </p:blipFill>
        <p:spPr bwMode="auto">
          <a:xfrm>
            <a:off x="4668867" y="3480147"/>
            <a:ext cx="16732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11078" name="Object 6"/>
          <p:cNvGraphicFramePr>
            <a:graphicFrameLocks noChangeAspect="1"/>
          </p:cNvGraphicFramePr>
          <p:nvPr/>
        </p:nvGraphicFramePr>
        <p:xfrm>
          <a:off x="4745067" y="4829522"/>
          <a:ext cx="1460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3" name="Equation" r:id="rId10" imgW="583947" imgH="418918" progId="Equation.3">
                  <p:embed/>
                </p:oleObj>
              </mc:Choice>
              <mc:Fallback>
                <p:oleObj name="Equation" r:id="rId10" imgW="583947" imgH="418918" progId="Equation.3">
                  <p:embed/>
                  <p:pic>
                    <p:nvPicPr>
                      <p:cNvPr id="141107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5067" y="4829522"/>
                        <a:ext cx="1460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11079" name="Object 7"/>
          <p:cNvGraphicFramePr>
            <a:graphicFrameLocks noChangeAspect="1"/>
          </p:cNvGraphicFramePr>
          <p:nvPr/>
        </p:nvGraphicFramePr>
        <p:xfrm>
          <a:off x="6497667" y="4829522"/>
          <a:ext cx="22225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64" name="Equation" r:id="rId12" imgW="889000" imgH="419100" progId="Equation.3">
                  <p:embed/>
                </p:oleObj>
              </mc:Choice>
              <mc:Fallback>
                <p:oleObj name="Equation" r:id="rId12" imgW="889000" imgH="419100" progId="Equation.3">
                  <p:embed/>
                  <p:pic>
                    <p:nvPicPr>
                      <p:cNvPr id="141107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7667" y="4829522"/>
                        <a:ext cx="2222500" cy="1047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366237" y="1617540"/>
            <a:ext cx="426285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 x 2 matrix of image derivatives (averaged in neighborhood of a point)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8596" y="5086719"/>
            <a:ext cx="1497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Notation:</a:t>
            </a:r>
          </a:p>
        </p:txBody>
      </p:sp>
    </p:spTree>
    <p:extLst>
      <p:ext uri="{BB962C8B-B14F-4D97-AF65-F5344CB8AC3E}">
        <p14:creationId xmlns:p14="http://schemas.microsoft.com/office/powerpoint/2010/main" val="66735445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733538" y="1905000"/>
            <a:ext cx="1981200" cy="1981200"/>
            <a:chOff x="3105138" y="3303599"/>
            <a:chExt cx="1981200" cy="1981200"/>
          </a:xfrm>
        </p:grpSpPr>
        <p:pic>
          <p:nvPicPr>
            <p:cNvPr id="24" name="Picture 10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 t="-13333" b="26667"/>
            <a:stretch>
              <a:fillRect/>
            </a:stretch>
          </p:blipFill>
          <p:spPr bwMode="auto">
            <a:xfrm rot="1721913">
              <a:off x="3105138" y="3303599"/>
              <a:ext cx="1981200" cy="198120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grpSp>
          <p:nvGrpSpPr>
            <p:cNvPr id="25" name="Group 6"/>
            <p:cNvGrpSpPr>
              <a:grpSpLocks/>
            </p:cNvGrpSpPr>
            <p:nvPr/>
          </p:nvGrpSpPr>
          <p:grpSpPr bwMode="auto">
            <a:xfrm rot="1721913">
              <a:off x="3418663" y="3758798"/>
              <a:ext cx="1501775" cy="1504950"/>
              <a:chOff x="2510" y="1968"/>
              <a:chExt cx="946" cy="948"/>
            </a:xfrm>
          </p:grpSpPr>
          <p:sp>
            <p:nvSpPr>
              <p:cNvPr id="26" name="Line 7"/>
              <p:cNvSpPr>
                <a:spLocks noChangeShapeType="1"/>
              </p:cNvSpPr>
              <p:nvPr/>
            </p:nvSpPr>
            <p:spPr bwMode="auto">
              <a:xfrm flipH="1">
                <a:off x="2510" y="234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Line 8"/>
              <p:cNvSpPr>
                <a:spLocks noChangeShapeType="1"/>
              </p:cNvSpPr>
              <p:nvPr/>
            </p:nvSpPr>
            <p:spPr bwMode="auto">
              <a:xfrm flipH="1">
                <a:off x="2510" y="2532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Line 9"/>
              <p:cNvSpPr>
                <a:spLocks noChangeShapeType="1"/>
              </p:cNvSpPr>
              <p:nvPr/>
            </p:nvSpPr>
            <p:spPr bwMode="auto">
              <a:xfrm flipH="1">
                <a:off x="2510" y="2724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Line 10"/>
              <p:cNvSpPr>
                <a:spLocks noChangeShapeType="1"/>
              </p:cNvSpPr>
              <p:nvPr/>
            </p:nvSpPr>
            <p:spPr bwMode="auto">
              <a:xfrm flipH="1">
                <a:off x="2510" y="2916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Line 11"/>
              <p:cNvSpPr>
                <a:spLocks noChangeShapeType="1"/>
              </p:cNvSpPr>
              <p:nvPr/>
            </p:nvSpPr>
            <p:spPr bwMode="auto">
              <a:xfrm rot="5400000" flipH="1">
                <a:off x="2688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12"/>
              <p:cNvSpPr>
                <a:spLocks noChangeShapeType="1"/>
              </p:cNvSpPr>
              <p:nvPr/>
            </p:nvSpPr>
            <p:spPr bwMode="auto">
              <a:xfrm rot="5400000" flipH="1">
                <a:off x="2880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Line 13"/>
              <p:cNvSpPr>
                <a:spLocks noChangeShapeType="1"/>
              </p:cNvSpPr>
              <p:nvPr/>
            </p:nvSpPr>
            <p:spPr bwMode="auto">
              <a:xfrm rot="5400000" flipH="1">
                <a:off x="3072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Line 14"/>
              <p:cNvSpPr>
                <a:spLocks noChangeShapeType="1"/>
              </p:cNvSpPr>
              <p:nvPr/>
            </p:nvSpPr>
            <p:spPr bwMode="auto">
              <a:xfrm rot="5400000" flipH="1">
                <a:off x="3264" y="2160"/>
                <a:ext cx="384" cy="0"/>
              </a:xfrm>
              <a:prstGeom prst="line">
                <a:avLst/>
              </a:prstGeom>
              <a:noFill/>
              <a:ln w="508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869379" name="Text Box 3"/>
          <p:cNvSpPr txBox="1">
            <a:spLocks noChangeArrowheads="1"/>
          </p:cNvSpPr>
          <p:nvPr/>
        </p:nvSpPr>
        <p:spPr bwMode="auto">
          <a:xfrm>
            <a:off x="457066" y="1500828"/>
            <a:ext cx="5273809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Since </a:t>
            </a:r>
            <a:r>
              <a:rPr lang="en-US" sz="2800" i="1" dirty="0">
                <a:solidFill>
                  <a:srgbClr val="000000"/>
                </a:solidFill>
                <a:cs typeface="Arial" pitchFamily="34" charset="0"/>
              </a:rPr>
              <a:t>M</a:t>
            </a:r>
            <a:r>
              <a:rPr lang="en-US" sz="2800" dirty="0">
                <a:solidFill>
                  <a:srgbClr val="000000"/>
                </a:solidFill>
                <a:cs typeface="Arial" pitchFamily="34" charset="0"/>
              </a:rPr>
              <a:t> is symmetric, we have</a:t>
            </a:r>
          </a:p>
        </p:txBody>
      </p:sp>
      <p:graphicFrame>
        <p:nvGraphicFramePr>
          <p:cNvPr id="869380" name="Object 4"/>
          <p:cNvGraphicFramePr>
            <a:graphicFrameLocks noChangeAspect="1"/>
          </p:cNvGraphicFramePr>
          <p:nvPr/>
        </p:nvGraphicFramePr>
        <p:xfrm>
          <a:off x="5848597" y="1215240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7" name="Equation" r:id="rId5" imgW="1244600" imgH="482600" progId="Equation.3">
                  <p:embed/>
                </p:oleObj>
              </mc:Choice>
              <mc:Fallback>
                <p:oleObj name="Equation" r:id="rId5" imgW="1244600" imgH="482600" progId="Equation.3">
                  <p:embed/>
                  <p:pic>
                    <p:nvPicPr>
                      <p:cNvPr id="869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597" y="1215240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9395" name="Object 19"/>
          <p:cNvGraphicFramePr>
            <a:graphicFrameLocks noChangeAspect="1"/>
          </p:cNvGraphicFramePr>
          <p:nvPr/>
        </p:nvGraphicFramePr>
        <p:xfrm>
          <a:off x="5848597" y="2392208"/>
          <a:ext cx="1585913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48" name="Equation" r:id="rId7" imgW="660400" imgH="228600" progId="Equation.3">
                  <p:embed/>
                </p:oleObj>
              </mc:Choice>
              <mc:Fallback>
                <p:oleObj name="Equation" r:id="rId7" imgW="660400" imgH="228600" progId="Equation.3">
                  <p:embed/>
                  <p:pic>
                    <p:nvPicPr>
                      <p:cNvPr id="869395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8597" y="2392208"/>
                        <a:ext cx="1585913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09600" y="4514088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The </a:t>
            </a:r>
            <a:r>
              <a:rPr lang="en-US" sz="2800" i="1" dirty="0">
                <a:solidFill>
                  <a:srgbClr val="000000"/>
                </a:solidFill>
              </a:rPr>
              <a:t>eigenvalues</a:t>
            </a:r>
            <a:r>
              <a:rPr lang="en-US" sz="2800" dirty="0">
                <a:solidFill>
                  <a:srgbClr val="000000"/>
                </a:solidFill>
              </a:rPr>
              <a:t> of </a:t>
            </a:r>
            <a:r>
              <a:rPr lang="en-US" sz="2800" i="1" dirty="0">
                <a:solidFill>
                  <a:srgbClr val="000000"/>
                </a:solidFill>
              </a:rPr>
              <a:t>M </a:t>
            </a:r>
            <a:r>
              <a:rPr lang="en-US" sz="2800" dirty="0">
                <a:solidFill>
                  <a:srgbClr val="000000"/>
                </a:solidFill>
              </a:rPr>
              <a:t>reveal the amount of intensity change in the two principal orthogonal gradient directions in the window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8E3A1D5-9AA2-40C2-A07E-AB3917383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strength</a:t>
            </a:r>
          </a:p>
        </p:txBody>
      </p:sp>
    </p:spTree>
    <p:extLst>
      <p:ext uri="{BB962C8B-B14F-4D97-AF65-F5344CB8AC3E}">
        <p14:creationId xmlns:p14="http://schemas.microsoft.com/office/powerpoint/2010/main" val="5569680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7"/>
          <p:cNvGrpSpPr>
            <a:grpSpLocks/>
          </p:cNvGrpSpPr>
          <p:nvPr/>
        </p:nvGrpSpPr>
        <p:grpSpPr bwMode="auto">
          <a:xfrm>
            <a:off x="6458272" y="1413344"/>
            <a:ext cx="2362200" cy="2779713"/>
            <a:chOff x="480" y="1824"/>
            <a:chExt cx="1488" cy="1751"/>
          </a:xfrm>
        </p:grpSpPr>
        <p:pic>
          <p:nvPicPr>
            <p:cNvPr id="18" name="Picture 18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 region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Line 21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2" name="Line 22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4" name="Line 24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6763072" y="4172887"/>
            <a:ext cx="19602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362272" y="1413344"/>
            <a:ext cx="2438400" cy="2779713"/>
            <a:chOff x="2160" y="1824"/>
            <a:chExt cx="1536" cy="1751"/>
          </a:xfrm>
        </p:grpSpPr>
        <p:pic>
          <p:nvPicPr>
            <p:cNvPr id="5" name="Picture 5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657672" y="1565744"/>
            <a:ext cx="685800" cy="685800"/>
          </a:xfrm>
          <a:prstGeom prst="rect">
            <a:avLst/>
          </a:prstGeom>
          <a:solidFill>
            <a:srgbClr val="FFCC99">
              <a:alpha val="39999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667072" y="4136204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667072" y="4609279"/>
            <a:ext cx="129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3410272" y="1413344"/>
            <a:ext cx="2667000" cy="2779713"/>
            <a:chOff x="3792" y="1824"/>
            <a:chExt cx="1680" cy="1751"/>
          </a:xfrm>
        </p:grpSpPr>
        <p:pic>
          <p:nvPicPr>
            <p:cNvPr id="10" name="Picture 10" descr="corner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dirty="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 dirty="0">
                  <a:solidFill>
                    <a:srgbClr val="000000"/>
                  </a:solidFill>
                  <a:latin typeface="Arial Unicode MS" pitchFamily="34" charset="-128"/>
                  <a:cs typeface="Times New Roman" pitchFamily="18" charset="0"/>
                </a:rPr>
                <a:t>:</a:t>
              </a:r>
              <a:endParaRPr lang="ru-RU" sz="2400" dirty="0">
                <a:solidFill>
                  <a:srgbClr val="000000"/>
                </a:solidFill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3181672" y="4163747"/>
            <a:ext cx="29745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</a:b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4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;</a:t>
            </a:r>
            <a:endParaRPr lang="ru-RU" sz="24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441672" y="5085184"/>
            <a:ext cx="5498656" cy="1019822"/>
            <a:chOff x="609600" y="5486400"/>
            <a:chExt cx="5498656" cy="1019822"/>
          </a:xfrm>
        </p:grpSpPr>
        <p:pic>
          <p:nvPicPr>
            <p:cNvPr id="31" name="Picture 8" descr="txp_fig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05200" y="5486400"/>
              <a:ext cx="2603056" cy="1019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" name="TextBox 31"/>
            <p:cNvSpPr txBox="1"/>
            <p:nvPr/>
          </p:nvSpPr>
          <p:spPr>
            <a:xfrm>
              <a:off x="609600" y="5638800"/>
              <a:ext cx="2743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One way to score the </a:t>
              </a:r>
              <a:r>
                <a:rPr lang="en-US" sz="2400" dirty="0" err="1"/>
                <a:t>cornerness</a:t>
              </a:r>
              <a:r>
                <a:rPr lang="en-US" sz="2400" dirty="0"/>
                <a:t>:</a:t>
              </a:r>
            </a:p>
          </p:txBody>
        </p: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8E116DAD-9497-43A6-B844-8A00B150E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Scoring ‘</a:t>
            </a:r>
            <a:r>
              <a:rPr lang="en-US" dirty="0" err="1"/>
              <a:t>cornerness</a:t>
            </a:r>
            <a:r>
              <a:rPr lang="en-US" dirty="0"/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54865197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Harris corner detector</a:t>
            </a:r>
            <a:endParaRPr lang="ru-RU" dirty="0"/>
          </a:p>
        </p:txBody>
      </p:sp>
      <p:sp>
        <p:nvSpPr>
          <p:cNvPr id="6010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2800" dirty="0"/>
              <a:t>Compute</a:t>
            </a:r>
            <a:r>
              <a:rPr lang="en-US" sz="2800" i="1" dirty="0"/>
              <a:t> M </a:t>
            </a:r>
            <a:r>
              <a:rPr lang="en-US" sz="2800" dirty="0"/>
              <a:t>matrix for image window surrounding each pixel to get its </a:t>
            </a:r>
            <a:r>
              <a:rPr lang="en-US" sz="2800" i="1" dirty="0" err="1"/>
              <a:t>cornerness</a:t>
            </a:r>
            <a:r>
              <a:rPr lang="en-US" sz="2800" i="1" dirty="0"/>
              <a:t> </a:t>
            </a:r>
            <a:r>
              <a:rPr lang="en-US" sz="2800" dirty="0"/>
              <a:t>score.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Find points with large corner response (</a:t>
            </a:r>
            <a:r>
              <a:rPr lang="en-US" sz="2800" i="1" dirty="0"/>
              <a:t>f </a:t>
            </a:r>
            <a:r>
              <a:rPr lang="en-US" sz="2800" dirty="0"/>
              <a:t>&gt; threshold)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dirty="0"/>
              <a:t>Take the points of local maxima, i.e., perform non-maximum suppression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174291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591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590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cows_step2_thre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9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cows_step3_thresh&amp;max"/>
          <p:cNvPicPr>
            <a:picLocks noChangeAspect="1" noChangeArrowheads="1"/>
          </p:cNvPicPr>
          <p:nvPr/>
        </p:nvPicPr>
        <p:blipFill>
          <a:blip r:embed="rId3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0" y="-4688"/>
            <a:ext cx="9144000" cy="5889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PT"/>
          </a:p>
        </p:txBody>
      </p:sp>
      <p:pic>
        <p:nvPicPr>
          <p:cNvPr id="819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2313" y="-26988"/>
            <a:ext cx="5157787" cy="69119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8198" name="AutoShape 5"/>
          <p:cNvSpPr>
            <a:spLocks noChangeArrowheads="1"/>
          </p:cNvSpPr>
          <p:nvPr/>
        </p:nvSpPr>
        <p:spPr bwMode="auto">
          <a:xfrm>
            <a:off x="323850" y="4581525"/>
            <a:ext cx="2087563" cy="1511300"/>
          </a:xfrm>
          <a:prstGeom prst="wedgeRoundRectCallout">
            <a:avLst>
              <a:gd name="adj1" fmla="val 51444"/>
              <a:gd name="adj2" fmla="val -74792"/>
              <a:gd name="adj3" fmla="val 16667"/>
            </a:avLst>
          </a:prstGeom>
          <a:solidFill>
            <a:schemeClr val="bg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This is a... Horse?</a:t>
            </a:r>
          </a:p>
        </p:txBody>
      </p:sp>
      <p:sp>
        <p:nvSpPr>
          <p:cNvPr id="8199" name="Freeform 11"/>
          <p:cNvSpPr>
            <a:spLocks/>
          </p:cNvSpPr>
          <p:nvPr/>
        </p:nvSpPr>
        <p:spPr bwMode="auto">
          <a:xfrm>
            <a:off x="2235200" y="1408113"/>
            <a:ext cx="4624388" cy="5138737"/>
          </a:xfrm>
          <a:custGeom>
            <a:avLst/>
            <a:gdLst>
              <a:gd name="T0" fmla="*/ 0 w 2913"/>
              <a:gd name="T1" fmla="*/ 494 h 3237"/>
              <a:gd name="T2" fmla="*/ 91 w 2913"/>
              <a:gd name="T3" fmla="*/ 704 h 3237"/>
              <a:gd name="T4" fmla="*/ 265 w 2913"/>
              <a:gd name="T5" fmla="*/ 795 h 3237"/>
              <a:gd name="T6" fmla="*/ 265 w 2913"/>
              <a:gd name="T7" fmla="*/ 1591 h 3237"/>
              <a:gd name="T8" fmla="*/ 347 w 2913"/>
              <a:gd name="T9" fmla="*/ 1865 h 3237"/>
              <a:gd name="T10" fmla="*/ 475 w 2913"/>
              <a:gd name="T11" fmla="*/ 2030 h 3237"/>
              <a:gd name="T12" fmla="*/ 622 w 2913"/>
              <a:gd name="T13" fmla="*/ 1865 h 3237"/>
              <a:gd name="T14" fmla="*/ 750 w 2913"/>
              <a:gd name="T15" fmla="*/ 1792 h 3237"/>
              <a:gd name="T16" fmla="*/ 933 w 2913"/>
              <a:gd name="T17" fmla="*/ 1838 h 3237"/>
              <a:gd name="T18" fmla="*/ 1298 w 2913"/>
              <a:gd name="T19" fmla="*/ 1984 h 3237"/>
              <a:gd name="T20" fmla="*/ 1783 w 2913"/>
              <a:gd name="T21" fmla="*/ 2340 h 3237"/>
              <a:gd name="T22" fmla="*/ 1938 w 2913"/>
              <a:gd name="T23" fmla="*/ 2688 h 3237"/>
              <a:gd name="T24" fmla="*/ 2121 w 2913"/>
              <a:gd name="T25" fmla="*/ 3026 h 3237"/>
              <a:gd name="T26" fmla="*/ 2249 w 2913"/>
              <a:gd name="T27" fmla="*/ 3145 h 3237"/>
              <a:gd name="T28" fmla="*/ 2368 w 2913"/>
              <a:gd name="T29" fmla="*/ 3191 h 3237"/>
              <a:gd name="T30" fmla="*/ 2487 w 2913"/>
              <a:gd name="T31" fmla="*/ 3236 h 3237"/>
              <a:gd name="T32" fmla="*/ 2651 w 2913"/>
              <a:gd name="T33" fmla="*/ 3182 h 3237"/>
              <a:gd name="T34" fmla="*/ 2816 w 2913"/>
              <a:gd name="T35" fmla="*/ 2953 h 3237"/>
              <a:gd name="T36" fmla="*/ 2898 w 2913"/>
              <a:gd name="T37" fmla="*/ 2295 h 3237"/>
              <a:gd name="T38" fmla="*/ 2789 w 2913"/>
              <a:gd name="T39" fmla="*/ 1929 h 3237"/>
              <a:gd name="T40" fmla="*/ 2597 w 2913"/>
              <a:gd name="T41" fmla="*/ 1636 h 3237"/>
              <a:gd name="T42" fmla="*/ 2368 w 2913"/>
              <a:gd name="T43" fmla="*/ 1344 h 3237"/>
              <a:gd name="T44" fmla="*/ 2149 w 2913"/>
              <a:gd name="T45" fmla="*/ 1316 h 3237"/>
              <a:gd name="T46" fmla="*/ 1911 w 2913"/>
              <a:gd name="T47" fmla="*/ 1234 h 3237"/>
              <a:gd name="T48" fmla="*/ 1783 w 2913"/>
              <a:gd name="T49" fmla="*/ 1088 h 3237"/>
              <a:gd name="T50" fmla="*/ 1262 w 2913"/>
              <a:gd name="T51" fmla="*/ 1015 h 3237"/>
              <a:gd name="T52" fmla="*/ 1097 w 2913"/>
              <a:gd name="T53" fmla="*/ 878 h 3237"/>
              <a:gd name="T54" fmla="*/ 1033 w 2913"/>
              <a:gd name="T55" fmla="*/ 649 h 3237"/>
              <a:gd name="T56" fmla="*/ 951 w 2913"/>
              <a:gd name="T57" fmla="*/ 430 h 3237"/>
              <a:gd name="T58" fmla="*/ 649 w 2913"/>
              <a:gd name="T59" fmla="*/ 128 h 3237"/>
              <a:gd name="T60" fmla="*/ 576 w 2913"/>
              <a:gd name="T61" fmla="*/ 46 h 3237"/>
              <a:gd name="T62" fmla="*/ 320 w 2913"/>
              <a:gd name="T63" fmla="*/ 110 h 3237"/>
              <a:gd name="T64" fmla="*/ 82 w 2913"/>
              <a:gd name="T65" fmla="*/ 265 h 3237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913"/>
              <a:gd name="T100" fmla="*/ 0 h 3237"/>
              <a:gd name="T101" fmla="*/ 2913 w 2913"/>
              <a:gd name="T102" fmla="*/ 3237 h 3237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913" h="3237">
                <a:moveTo>
                  <a:pt x="91" y="201"/>
                </a:moveTo>
                <a:cubicBezTo>
                  <a:pt x="76" y="307"/>
                  <a:pt x="29" y="391"/>
                  <a:pt x="0" y="494"/>
                </a:cubicBezTo>
                <a:cubicBezTo>
                  <a:pt x="11" y="602"/>
                  <a:pt x="0" y="579"/>
                  <a:pt x="55" y="649"/>
                </a:cubicBezTo>
                <a:cubicBezTo>
                  <a:pt x="68" y="666"/>
                  <a:pt x="70" y="697"/>
                  <a:pt x="91" y="704"/>
                </a:cubicBezTo>
                <a:cubicBezTo>
                  <a:pt x="128" y="716"/>
                  <a:pt x="164" y="726"/>
                  <a:pt x="201" y="740"/>
                </a:cubicBezTo>
                <a:cubicBezTo>
                  <a:pt x="229" y="769"/>
                  <a:pt x="241" y="759"/>
                  <a:pt x="265" y="795"/>
                </a:cubicBezTo>
                <a:cubicBezTo>
                  <a:pt x="251" y="963"/>
                  <a:pt x="243" y="1014"/>
                  <a:pt x="210" y="1152"/>
                </a:cubicBezTo>
                <a:cubicBezTo>
                  <a:pt x="218" y="1301"/>
                  <a:pt x="222" y="1449"/>
                  <a:pt x="265" y="1591"/>
                </a:cubicBezTo>
                <a:cubicBezTo>
                  <a:pt x="280" y="1642"/>
                  <a:pt x="277" y="1689"/>
                  <a:pt x="302" y="1737"/>
                </a:cubicBezTo>
                <a:cubicBezTo>
                  <a:pt x="310" y="1784"/>
                  <a:pt x="324" y="1823"/>
                  <a:pt x="347" y="1865"/>
                </a:cubicBezTo>
                <a:cubicBezTo>
                  <a:pt x="358" y="1884"/>
                  <a:pt x="376" y="1899"/>
                  <a:pt x="384" y="1920"/>
                </a:cubicBezTo>
                <a:cubicBezTo>
                  <a:pt x="404" y="1971"/>
                  <a:pt x="422" y="2010"/>
                  <a:pt x="475" y="2030"/>
                </a:cubicBezTo>
                <a:cubicBezTo>
                  <a:pt x="510" y="2003"/>
                  <a:pt x="528" y="1992"/>
                  <a:pt x="558" y="1956"/>
                </a:cubicBezTo>
                <a:cubicBezTo>
                  <a:pt x="559" y="1955"/>
                  <a:pt x="612" y="1872"/>
                  <a:pt x="622" y="1865"/>
                </a:cubicBezTo>
                <a:cubicBezTo>
                  <a:pt x="644" y="1849"/>
                  <a:pt x="671" y="1840"/>
                  <a:pt x="695" y="1828"/>
                </a:cubicBezTo>
                <a:cubicBezTo>
                  <a:pt x="715" y="1818"/>
                  <a:pt x="729" y="1800"/>
                  <a:pt x="750" y="1792"/>
                </a:cubicBezTo>
                <a:cubicBezTo>
                  <a:pt x="779" y="1781"/>
                  <a:pt x="841" y="1774"/>
                  <a:pt x="841" y="1774"/>
                </a:cubicBezTo>
                <a:cubicBezTo>
                  <a:pt x="898" y="1788"/>
                  <a:pt x="884" y="1807"/>
                  <a:pt x="933" y="1838"/>
                </a:cubicBezTo>
                <a:cubicBezTo>
                  <a:pt x="976" y="1865"/>
                  <a:pt x="1030" y="1908"/>
                  <a:pt x="1079" y="1920"/>
                </a:cubicBezTo>
                <a:cubicBezTo>
                  <a:pt x="1151" y="1962"/>
                  <a:pt x="1220" y="1961"/>
                  <a:pt x="1298" y="1984"/>
                </a:cubicBezTo>
                <a:cubicBezTo>
                  <a:pt x="1392" y="2012"/>
                  <a:pt x="1493" y="2029"/>
                  <a:pt x="1591" y="2048"/>
                </a:cubicBezTo>
                <a:cubicBezTo>
                  <a:pt x="1697" y="2119"/>
                  <a:pt x="1722" y="2234"/>
                  <a:pt x="1783" y="2340"/>
                </a:cubicBezTo>
                <a:cubicBezTo>
                  <a:pt x="1801" y="2430"/>
                  <a:pt x="1863" y="2545"/>
                  <a:pt x="1911" y="2624"/>
                </a:cubicBezTo>
                <a:cubicBezTo>
                  <a:pt x="1943" y="2751"/>
                  <a:pt x="1895" y="2578"/>
                  <a:pt x="1938" y="2688"/>
                </a:cubicBezTo>
                <a:cubicBezTo>
                  <a:pt x="1949" y="2718"/>
                  <a:pt x="1955" y="2749"/>
                  <a:pt x="1966" y="2779"/>
                </a:cubicBezTo>
                <a:cubicBezTo>
                  <a:pt x="1991" y="2848"/>
                  <a:pt x="2072" y="2977"/>
                  <a:pt x="2121" y="3026"/>
                </a:cubicBezTo>
                <a:cubicBezTo>
                  <a:pt x="2141" y="3068"/>
                  <a:pt x="2175" y="3100"/>
                  <a:pt x="2213" y="3127"/>
                </a:cubicBezTo>
                <a:cubicBezTo>
                  <a:pt x="2224" y="3135"/>
                  <a:pt x="2237" y="3140"/>
                  <a:pt x="2249" y="3145"/>
                </a:cubicBezTo>
                <a:cubicBezTo>
                  <a:pt x="2267" y="3152"/>
                  <a:pt x="2304" y="3163"/>
                  <a:pt x="2304" y="3163"/>
                </a:cubicBezTo>
                <a:cubicBezTo>
                  <a:pt x="2340" y="3202"/>
                  <a:pt x="2300" y="3166"/>
                  <a:pt x="2368" y="3191"/>
                </a:cubicBezTo>
                <a:cubicBezTo>
                  <a:pt x="2378" y="3195"/>
                  <a:pt x="2385" y="3205"/>
                  <a:pt x="2395" y="3209"/>
                </a:cubicBezTo>
                <a:cubicBezTo>
                  <a:pt x="2425" y="3221"/>
                  <a:pt x="2457" y="3226"/>
                  <a:pt x="2487" y="3236"/>
                </a:cubicBezTo>
                <a:cubicBezTo>
                  <a:pt x="2517" y="3233"/>
                  <a:pt x="2549" y="3237"/>
                  <a:pt x="2578" y="3227"/>
                </a:cubicBezTo>
                <a:cubicBezTo>
                  <a:pt x="2605" y="3218"/>
                  <a:pt x="2627" y="3197"/>
                  <a:pt x="2651" y="3182"/>
                </a:cubicBezTo>
                <a:cubicBezTo>
                  <a:pt x="2704" y="3149"/>
                  <a:pt x="2728" y="3161"/>
                  <a:pt x="2779" y="3108"/>
                </a:cubicBezTo>
                <a:cubicBezTo>
                  <a:pt x="2851" y="2943"/>
                  <a:pt x="2763" y="3162"/>
                  <a:pt x="2816" y="2953"/>
                </a:cubicBezTo>
                <a:cubicBezTo>
                  <a:pt x="2829" y="2903"/>
                  <a:pt x="2855" y="2856"/>
                  <a:pt x="2871" y="2807"/>
                </a:cubicBezTo>
                <a:cubicBezTo>
                  <a:pt x="2892" y="2637"/>
                  <a:pt x="2888" y="2466"/>
                  <a:pt x="2898" y="2295"/>
                </a:cubicBezTo>
                <a:cubicBezTo>
                  <a:pt x="2888" y="2070"/>
                  <a:pt x="2913" y="2116"/>
                  <a:pt x="2825" y="1984"/>
                </a:cubicBezTo>
                <a:cubicBezTo>
                  <a:pt x="2805" y="1902"/>
                  <a:pt x="2834" y="1984"/>
                  <a:pt x="2789" y="1929"/>
                </a:cubicBezTo>
                <a:cubicBezTo>
                  <a:pt x="2736" y="1865"/>
                  <a:pt x="2699" y="1787"/>
                  <a:pt x="2651" y="1719"/>
                </a:cubicBezTo>
                <a:cubicBezTo>
                  <a:pt x="2640" y="1683"/>
                  <a:pt x="2616" y="1666"/>
                  <a:pt x="2597" y="1636"/>
                </a:cubicBezTo>
                <a:cubicBezTo>
                  <a:pt x="2538" y="1542"/>
                  <a:pt x="2474" y="1455"/>
                  <a:pt x="2414" y="1362"/>
                </a:cubicBezTo>
                <a:cubicBezTo>
                  <a:pt x="2405" y="1348"/>
                  <a:pt x="2384" y="1348"/>
                  <a:pt x="2368" y="1344"/>
                </a:cubicBezTo>
                <a:cubicBezTo>
                  <a:pt x="2325" y="1334"/>
                  <a:pt x="2199" y="1328"/>
                  <a:pt x="2176" y="1326"/>
                </a:cubicBezTo>
                <a:cubicBezTo>
                  <a:pt x="2167" y="1323"/>
                  <a:pt x="2157" y="1321"/>
                  <a:pt x="2149" y="1316"/>
                </a:cubicBezTo>
                <a:cubicBezTo>
                  <a:pt x="2142" y="1311"/>
                  <a:pt x="2138" y="1302"/>
                  <a:pt x="2130" y="1298"/>
                </a:cubicBezTo>
                <a:cubicBezTo>
                  <a:pt x="2089" y="1278"/>
                  <a:pt x="1938" y="1242"/>
                  <a:pt x="1911" y="1234"/>
                </a:cubicBezTo>
                <a:cubicBezTo>
                  <a:pt x="1890" y="1227"/>
                  <a:pt x="1856" y="1198"/>
                  <a:pt x="1856" y="1198"/>
                </a:cubicBezTo>
                <a:cubicBezTo>
                  <a:pt x="1831" y="1161"/>
                  <a:pt x="1813" y="1118"/>
                  <a:pt x="1783" y="1088"/>
                </a:cubicBezTo>
                <a:cubicBezTo>
                  <a:pt x="1645" y="1097"/>
                  <a:pt x="1517" y="1089"/>
                  <a:pt x="1381" y="1070"/>
                </a:cubicBezTo>
                <a:cubicBezTo>
                  <a:pt x="1349" y="1056"/>
                  <a:pt x="1291" y="1041"/>
                  <a:pt x="1262" y="1015"/>
                </a:cubicBezTo>
                <a:cubicBezTo>
                  <a:pt x="1180" y="942"/>
                  <a:pt x="1240" y="976"/>
                  <a:pt x="1170" y="942"/>
                </a:cubicBezTo>
                <a:cubicBezTo>
                  <a:pt x="1117" y="888"/>
                  <a:pt x="1143" y="908"/>
                  <a:pt x="1097" y="878"/>
                </a:cubicBezTo>
                <a:cubicBezTo>
                  <a:pt x="1083" y="836"/>
                  <a:pt x="1060" y="793"/>
                  <a:pt x="1051" y="750"/>
                </a:cubicBezTo>
                <a:cubicBezTo>
                  <a:pt x="1046" y="726"/>
                  <a:pt x="1040" y="674"/>
                  <a:pt x="1033" y="649"/>
                </a:cubicBezTo>
                <a:cubicBezTo>
                  <a:pt x="1025" y="621"/>
                  <a:pt x="1012" y="595"/>
                  <a:pt x="1006" y="567"/>
                </a:cubicBezTo>
                <a:cubicBezTo>
                  <a:pt x="996" y="515"/>
                  <a:pt x="989" y="468"/>
                  <a:pt x="951" y="430"/>
                </a:cubicBezTo>
                <a:cubicBezTo>
                  <a:pt x="925" y="377"/>
                  <a:pt x="854" y="289"/>
                  <a:pt x="805" y="256"/>
                </a:cubicBezTo>
                <a:cubicBezTo>
                  <a:pt x="766" y="198"/>
                  <a:pt x="711" y="158"/>
                  <a:pt x="649" y="128"/>
                </a:cubicBezTo>
                <a:cubicBezTo>
                  <a:pt x="603" y="56"/>
                  <a:pt x="662" y="140"/>
                  <a:pt x="603" y="82"/>
                </a:cubicBezTo>
                <a:cubicBezTo>
                  <a:pt x="592" y="71"/>
                  <a:pt x="587" y="57"/>
                  <a:pt x="576" y="46"/>
                </a:cubicBezTo>
                <a:cubicBezTo>
                  <a:pt x="553" y="23"/>
                  <a:pt x="513" y="14"/>
                  <a:pt x="485" y="0"/>
                </a:cubicBezTo>
                <a:cubicBezTo>
                  <a:pt x="419" y="16"/>
                  <a:pt x="376" y="72"/>
                  <a:pt x="320" y="110"/>
                </a:cubicBezTo>
                <a:cubicBezTo>
                  <a:pt x="263" y="148"/>
                  <a:pt x="195" y="170"/>
                  <a:pt x="128" y="183"/>
                </a:cubicBezTo>
                <a:cubicBezTo>
                  <a:pt x="111" y="209"/>
                  <a:pt x="105" y="243"/>
                  <a:pt x="82" y="265"/>
                </a:cubicBezTo>
                <a:cubicBezTo>
                  <a:pt x="74" y="273"/>
                  <a:pt x="55" y="283"/>
                  <a:pt x="55" y="283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Rectangle 12"/>
          <p:cNvSpPr>
            <a:spLocks noChangeArrowheads="1"/>
          </p:cNvSpPr>
          <p:nvPr/>
        </p:nvSpPr>
        <p:spPr bwMode="auto">
          <a:xfrm>
            <a:off x="971550" y="6381750"/>
            <a:ext cx="81867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PT">
                <a:solidFill>
                  <a:schemeClr val="bg1"/>
                </a:solidFill>
              </a:rPr>
              <a:t>http://www.flickr.com/photos/masheeebanshee/413465808/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0" y="0"/>
            <a:ext cx="9144000" cy="591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Harris corner detector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Rotation invariant? 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Scale invariant?</a:t>
            </a:r>
          </a:p>
        </p:txBody>
      </p:sp>
      <p:graphicFrame>
        <p:nvGraphicFramePr>
          <p:cNvPr id="1415170" name="Object 2"/>
          <p:cNvGraphicFramePr>
            <a:graphicFrameLocks noChangeAspect="1"/>
          </p:cNvGraphicFramePr>
          <p:nvPr/>
        </p:nvGraphicFramePr>
        <p:xfrm>
          <a:off x="5380940" y="1878078"/>
          <a:ext cx="2987675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2" name="Equation" r:id="rId3" imgW="1244600" imgH="482600" progId="Equation.3">
                  <p:embed/>
                </p:oleObj>
              </mc:Choice>
              <mc:Fallback>
                <p:oleObj name="Equation" r:id="rId3" imgW="1244600" imgH="482600" progId="Equation.3">
                  <p:embed/>
                  <p:pic>
                    <p:nvPicPr>
                      <p:cNvPr id="141517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0940" y="1878078"/>
                        <a:ext cx="2987675" cy="1158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414529" y="161038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63961018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Harris corner detector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Rotation invariant? </a:t>
            </a:r>
          </a:p>
          <a:p>
            <a:r>
              <a:rPr lang="en-US" sz="2800" dirty="0"/>
              <a:t>Scale invariant?</a:t>
            </a:r>
          </a:p>
        </p:txBody>
      </p:sp>
      <p:grpSp>
        <p:nvGrpSpPr>
          <p:cNvPr id="3" name="Group 18"/>
          <p:cNvGrpSpPr/>
          <p:nvPr/>
        </p:nvGrpSpPr>
        <p:grpSpPr>
          <a:xfrm>
            <a:off x="1219200" y="2780928"/>
            <a:ext cx="2819400" cy="3232150"/>
            <a:chOff x="1219200" y="3244850"/>
            <a:chExt cx="2819400" cy="3232150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295400" y="3463925"/>
              <a:ext cx="2743200" cy="20066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0" name="Rectangle 7"/>
            <p:cNvSpPr>
              <a:spLocks noChangeArrowheads="1"/>
            </p:cNvSpPr>
            <p:nvPr/>
          </p:nvSpPr>
          <p:spPr bwMode="auto">
            <a:xfrm>
              <a:off x="1219200" y="40227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600200" y="3489325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452688" y="32448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371600" y="5775325"/>
              <a:ext cx="25908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0000"/>
                  </a:solidFill>
                  <a:cs typeface="Times New Roman" pitchFamily="18" charset="0"/>
                </a:rPr>
                <a:t>All points will be classified as </a:t>
              </a:r>
              <a:r>
                <a:rPr lang="en-US" sz="2000" dirty="0">
                  <a:solidFill>
                    <a:srgbClr val="0033CC"/>
                  </a:solidFill>
                  <a:cs typeface="Times New Roman" pitchFamily="18" charset="0"/>
                </a:rPr>
                <a:t>edges</a:t>
              </a:r>
              <a:endParaRPr lang="ru-RU" sz="2000" dirty="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</p:grpSp>
      <p:grpSp>
        <p:nvGrpSpPr>
          <p:cNvPr id="4" name="Group 17"/>
          <p:cNvGrpSpPr/>
          <p:nvPr/>
        </p:nvGrpSpPr>
        <p:grpSpPr>
          <a:xfrm>
            <a:off x="4800600" y="3101603"/>
            <a:ext cx="3352800" cy="2667000"/>
            <a:chOff x="4800600" y="3565525"/>
            <a:chExt cx="3352800" cy="2667000"/>
          </a:xfrm>
        </p:grpSpPr>
        <p:sp>
          <p:nvSpPr>
            <p:cNvPr id="7" name="Freeform 4"/>
            <p:cNvSpPr>
              <a:spLocks/>
            </p:cNvSpPr>
            <p:nvPr/>
          </p:nvSpPr>
          <p:spPr bwMode="auto">
            <a:xfrm>
              <a:off x="7086600" y="3844925"/>
              <a:ext cx="381000" cy="330200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7024688" y="3740150"/>
              <a:ext cx="381000" cy="38100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AutoShape 10"/>
            <p:cNvSpPr>
              <a:spLocks noChangeArrowheads="1"/>
            </p:cNvSpPr>
            <p:nvPr/>
          </p:nvSpPr>
          <p:spPr bwMode="auto">
            <a:xfrm>
              <a:off x="4800600" y="3565525"/>
              <a:ext cx="1676400" cy="838200"/>
            </a:xfrm>
            <a:custGeom>
              <a:avLst/>
              <a:gdLst>
                <a:gd name="T0" fmla="*/ 1257300 w 21600"/>
                <a:gd name="T1" fmla="*/ 0 h 21600"/>
                <a:gd name="T2" fmla="*/ 0 w 21600"/>
                <a:gd name="T3" fmla="*/ 419100 h 21600"/>
                <a:gd name="T4" fmla="*/ 1257300 w 21600"/>
                <a:gd name="T5" fmla="*/ 838200 h 21600"/>
                <a:gd name="T6" fmla="*/ 1676400 w 21600"/>
                <a:gd name="T7" fmla="*/ 4191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6781800" y="5775325"/>
              <a:ext cx="1371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FF3300"/>
                  </a:solidFill>
                  <a:cs typeface="Times New Roman" pitchFamily="18" charset="0"/>
                </a:rPr>
                <a:t>Corner !</a:t>
              </a:r>
              <a:endParaRPr lang="ru-RU" sz="24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419872" y="1622155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Yes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419872" y="2116026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>
                <a:solidFill>
                  <a:srgbClr val="000000"/>
                </a:solidFill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0774110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15"/>
          <p:cNvSpPr>
            <a:spLocks noChangeAspect="1" noChangeArrowheads="1"/>
          </p:cNvSpPr>
          <p:nvPr/>
        </p:nvSpPr>
        <p:spPr bwMode="auto">
          <a:xfrm>
            <a:off x="6432564" y="2636168"/>
            <a:ext cx="146814" cy="146304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Oval 15"/>
          <p:cNvSpPr>
            <a:spLocks noChangeAspect="1" noChangeArrowheads="1"/>
          </p:cNvSpPr>
          <p:nvPr/>
        </p:nvSpPr>
        <p:spPr bwMode="auto">
          <a:xfrm>
            <a:off x="2241564" y="2535923"/>
            <a:ext cx="146814" cy="146304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5137164" y="1416968"/>
            <a:ext cx="2667000" cy="2590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2" name="Oval 9"/>
          <p:cNvSpPr>
            <a:spLocks noChangeArrowheads="1"/>
          </p:cNvSpPr>
          <p:nvPr/>
        </p:nvSpPr>
        <p:spPr bwMode="auto">
          <a:xfrm>
            <a:off x="946164" y="1340768"/>
            <a:ext cx="2667000" cy="25908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Automatic scale selection</a:t>
            </a:r>
          </a:p>
        </p:txBody>
      </p:sp>
      <p:sp>
        <p:nvSpPr>
          <p:cNvPr id="6" name="Freeform 2"/>
          <p:cNvSpPr>
            <a:spLocks/>
          </p:cNvSpPr>
          <p:nvPr/>
        </p:nvSpPr>
        <p:spPr bwMode="auto">
          <a:xfrm>
            <a:off x="6788004" y="1480443"/>
            <a:ext cx="620192" cy="1404551"/>
          </a:xfrm>
          <a:custGeom>
            <a:avLst/>
            <a:gdLst>
              <a:gd name="T0" fmla="*/ 0 w 544"/>
              <a:gd name="T1" fmla="*/ 2147483647 h 1232"/>
              <a:gd name="T2" fmla="*/ 1088707408 w 544"/>
              <a:gd name="T3" fmla="*/ 2147483647 h 1232"/>
              <a:gd name="T4" fmla="*/ 1330642300 w 544"/>
              <a:gd name="T5" fmla="*/ 1572577274 h 1232"/>
              <a:gd name="T6" fmla="*/ 846772517 w 544"/>
              <a:gd name="T7" fmla="*/ 604837459 h 1232"/>
              <a:gd name="T8" fmla="*/ 1330642300 w 544"/>
              <a:gd name="T9" fmla="*/ 0 h 12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44"/>
              <a:gd name="T16" fmla="*/ 0 h 1232"/>
              <a:gd name="T17" fmla="*/ 544 w 544"/>
              <a:gd name="T18" fmla="*/ 1232 h 12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44" h="1232">
                <a:moveTo>
                  <a:pt x="0" y="1104"/>
                </a:moveTo>
                <a:cubicBezTo>
                  <a:pt x="172" y="1168"/>
                  <a:pt x="344" y="1232"/>
                  <a:pt x="432" y="1152"/>
                </a:cubicBezTo>
                <a:cubicBezTo>
                  <a:pt x="520" y="1072"/>
                  <a:pt x="544" y="776"/>
                  <a:pt x="528" y="624"/>
                </a:cubicBezTo>
                <a:cubicBezTo>
                  <a:pt x="512" y="472"/>
                  <a:pt x="336" y="344"/>
                  <a:pt x="336" y="240"/>
                </a:cubicBezTo>
                <a:cubicBezTo>
                  <a:pt x="336" y="136"/>
                  <a:pt x="432" y="68"/>
                  <a:pt x="528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5748272" y="2965939"/>
            <a:ext cx="756998" cy="965629"/>
          </a:xfrm>
          <a:custGeom>
            <a:avLst/>
            <a:gdLst>
              <a:gd name="T0" fmla="*/ 0 w 664"/>
              <a:gd name="T1" fmla="*/ 1993442278 h 847"/>
              <a:gd name="T2" fmla="*/ 1209674952 w 664"/>
              <a:gd name="T3" fmla="*/ 1993442278 h 847"/>
              <a:gd name="T4" fmla="*/ 967740041 w 664"/>
              <a:gd name="T5" fmla="*/ 1146669940 h 847"/>
              <a:gd name="T6" fmla="*/ 1572577319 w 664"/>
              <a:gd name="T7" fmla="*/ 904735100 h 847"/>
              <a:gd name="T8" fmla="*/ 1572577319 w 664"/>
              <a:gd name="T9" fmla="*/ 541832641 h 847"/>
              <a:gd name="T10" fmla="*/ 1514614540 w 664"/>
              <a:gd name="T11" fmla="*/ 0 h 84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64"/>
              <a:gd name="T19" fmla="*/ 0 h 847"/>
              <a:gd name="T20" fmla="*/ 664 w 664"/>
              <a:gd name="T21" fmla="*/ 847 h 84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64" h="847">
                <a:moveTo>
                  <a:pt x="0" y="791"/>
                </a:moveTo>
                <a:cubicBezTo>
                  <a:pt x="208" y="819"/>
                  <a:pt x="416" y="847"/>
                  <a:pt x="480" y="791"/>
                </a:cubicBezTo>
                <a:cubicBezTo>
                  <a:pt x="544" y="735"/>
                  <a:pt x="360" y="527"/>
                  <a:pt x="384" y="455"/>
                </a:cubicBezTo>
                <a:cubicBezTo>
                  <a:pt x="408" y="383"/>
                  <a:pt x="584" y="399"/>
                  <a:pt x="624" y="359"/>
                </a:cubicBezTo>
                <a:cubicBezTo>
                  <a:pt x="664" y="319"/>
                  <a:pt x="628" y="275"/>
                  <a:pt x="624" y="215"/>
                </a:cubicBezTo>
                <a:cubicBezTo>
                  <a:pt x="620" y="155"/>
                  <a:pt x="610" y="77"/>
                  <a:pt x="601" y="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1841146" y="2516352"/>
            <a:ext cx="1970020" cy="1441033"/>
          </a:xfrm>
          <a:custGeom>
            <a:avLst/>
            <a:gdLst>
              <a:gd name="T0" fmla="*/ 0 w 1728"/>
              <a:gd name="T1" fmla="*/ 2147483647 h 1264"/>
              <a:gd name="T2" fmla="*/ 241935031 w 1728"/>
              <a:gd name="T3" fmla="*/ 1008062507 h 1264"/>
              <a:gd name="T4" fmla="*/ 1088707589 w 1728"/>
              <a:gd name="T5" fmla="*/ 161289987 h 1264"/>
              <a:gd name="T6" fmla="*/ 2147483647 w 1728"/>
              <a:gd name="T7" fmla="*/ 40322497 h 1264"/>
              <a:gd name="T8" fmla="*/ 2147483647 w 1728"/>
              <a:gd name="T9" fmla="*/ 403224943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Oval 7"/>
          <p:cNvSpPr>
            <a:spLocks noChangeArrowheads="1"/>
          </p:cNvSpPr>
          <p:nvPr/>
        </p:nvSpPr>
        <p:spPr bwMode="auto">
          <a:xfrm>
            <a:off x="2179744" y="2482150"/>
            <a:ext cx="273614" cy="273614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2036097" y="2352183"/>
            <a:ext cx="571169" cy="567749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Oval 9"/>
          <p:cNvSpPr>
            <a:spLocks noChangeArrowheads="1"/>
          </p:cNvSpPr>
          <p:nvPr/>
        </p:nvSpPr>
        <p:spPr bwMode="auto">
          <a:xfrm>
            <a:off x="1796684" y="2143553"/>
            <a:ext cx="1039733" cy="98501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403364" y="1736552"/>
            <a:ext cx="1805852" cy="180585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Freeform 11"/>
          <p:cNvSpPr>
            <a:spLocks noChangeAspect="1"/>
          </p:cNvSpPr>
          <p:nvPr/>
        </p:nvSpPr>
        <p:spPr bwMode="auto">
          <a:xfrm>
            <a:off x="6430026" y="2708286"/>
            <a:ext cx="357978" cy="261073"/>
          </a:xfrm>
          <a:custGeom>
            <a:avLst/>
            <a:gdLst>
              <a:gd name="T0" fmla="*/ 0 w 1728"/>
              <a:gd name="T1" fmla="*/ 104556285 h 1264"/>
              <a:gd name="T2" fmla="*/ 7988581 w 1728"/>
              <a:gd name="T3" fmla="*/ 33087328 h 1264"/>
              <a:gd name="T4" fmla="*/ 35948758 w 1728"/>
              <a:gd name="T5" fmla="*/ 5294008 h 1264"/>
              <a:gd name="T6" fmla="*/ 87874692 w 1728"/>
              <a:gd name="T7" fmla="*/ 1323574 h 1264"/>
              <a:gd name="T8" fmla="*/ 143794744 w 1728"/>
              <a:gd name="T9" fmla="*/ 13234874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Oval 12"/>
          <p:cNvSpPr>
            <a:spLocks noChangeArrowheads="1"/>
          </p:cNvSpPr>
          <p:nvPr/>
        </p:nvSpPr>
        <p:spPr bwMode="auto">
          <a:xfrm>
            <a:off x="6227096" y="2448353"/>
            <a:ext cx="571169" cy="567749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Oval 13"/>
          <p:cNvSpPr>
            <a:spLocks noChangeArrowheads="1"/>
          </p:cNvSpPr>
          <p:nvPr/>
        </p:nvSpPr>
        <p:spPr bwMode="auto">
          <a:xfrm>
            <a:off x="5987684" y="2239722"/>
            <a:ext cx="1039733" cy="98501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Oval 14"/>
          <p:cNvSpPr>
            <a:spLocks noChangeArrowheads="1"/>
          </p:cNvSpPr>
          <p:nvPr/>
        </p:nvSpPr>
        <p:spPr bwMode="auto">
          <a:xfrm>
            <a:off x="5594364" y="1832721"/>
            <a:ext cx="1805852" cy="1805852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Oval 15"/>
          <p:cNvSpPr>
            <a:spLocks noChangeAspect="1" noChangeArrowheads="1"/>
          </p:cNvSpPr>
          <p:nvPr/>
        </p:nvSpPr>
        <p:spPr bwMode="auto">
          <a:xfrm>
            <a:off x="6350222" y="2566919"/>
            <a:ext cx="328337" cy="327196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33" name="Group 9"/>
          <p:cNvGrpSpPr>
            <a:grpSpLocks/>
          </p:cNvGrpSpPr>
          <p:nvPr/>
        </p:nvGrpSpPr>
        <p:grpSpPr bwMode="auto">
          <a:xfrm>
            <a:off x="76200" y="3904438"/>
            <a:ext cx="3557588" cy="1939925"/>
            <a:chOff x="48" y="3072"/>
            <a:chExt cx="2241" cy="1222"/>
          </a:xfrm>
        </p:grpSpPr>
        <p:sp>
          <p:nvSpPr>
            <p:cNvPr id="34" name="Line 10"/>
            <p:cNvSpPr>
              <a:spLocks noChangeShapeType="1"/>
            </p:cNvSpPr>
            <p:nvPr/>
          </p:nvSpPr>
          <p:spPr bwMode="auto">
            <a:xfrm>
              <a:off x="297" y="40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5" name="Line 11"/>
            <p:cNvSpPr>
              <a:spLocks noChangeShapeType="1"/>
            </p:cNvSpPr>
            <p:nvPr/>
          </p:nvSpPr>
          <p:spPr bwMode="auto">
            <a:xfrm flipV="1">
              <a:off x="297" y="31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6" name="Text Box 12"/>
            <p:cNvSpPr txBox="1">
              <a:spLocks noChangeArrowheads="1"/>
            </p:cNvSpPr>
            <p:nvPr/>
          </p:nvSpPr>
          <p:spPr bwMode="auto">
            <a:xfrm>
              <a:off x="48" y="307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Text Box 13"/>
            <p:cNvSpPr txBox="1">
              <a:spLocks noChangeArrowheads="1"/>
            </p:cNvSpPr>
            <p:nvPr/>
          </p:nvSpPr>
          <p:spPr bwMode="auto">
            <a:xfrm>
              <a:off x="1477" y="4044"/>
              <a:ext cx="8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region size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14"/>
            <p:cNvSpPr txBox="1">
              <a:spLocks noChangeArrowheads="1"/>
            </p:cNvSpPr>
            <p:nvPr/>
          </p:nvSpPr>
          <p:spPr bwMode="auto">
            <a:xfrm>
              <a:off x="1500" y="3262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Image 1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528" y="3368"/>
              <a:ext cx="1632" cy="568"/>
            </a:xfrm>
            <a:custGeom>
              <a:avLst/>
              <a:gdLst>
                <a:gd name="T0" fmla="*/ 0 w 1632"/>
                <a:gd name="T1" fmla="*/ 568 h 568"/>
                <a:gd name="T2" fmla="*/ 288 w 1632"/>
                <a:gd name="T3" fmla="*/ 40 h 568"/>
                <a:gd name="T4" fmla="*/ 912 w 1632"/>
                <a:gd name="T5" fmla="*/ 328 h 568"/>
                <a:gd name="T6" fmla="*/ 1392 w 1632"/>
                <a:gd name="T7" fmla="*/ 472 h 568"/>
                <a:gd name="T8" fmla="*/ 1632 w 1632"/>
                <a:gd name="T9" fmla="*/ 52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568"/>
                <a:gd name="T17" fmla="*/ 1632 w 1632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568">
                  <a:moveTo>
                    <a:pt x="0" y="568"/>
                  </a:moveTo>
                  <a:cubicBezTo>
                    <a:pt x="68" y="324"/>
                    <a:pt x="136" y="80"/>
                    <a:pt x="288" y="40"/>
                  </a:cubicBezTo>
                  <a:cubicBezTo>
                    <a:pt x="440" y="0"/>
                    <a:pt x="728" y="256"/>
                    <a:pt x="912" y="328"/>
                  </a:cubicBezTo>
                  <a:cubicBezTo>
                    <a:pt x="1096" y="400"/>
                    <a:pt x="1272" y="440"/>
                    <a:pt x="1392" y="472"/>
                  </a:cubicBezTo>
                  <a:cubicBezTo>
                    <a:pt x="1512" y="504"/>
                    <a:pt x="1572" y="512"/>
                    <a:pt x="1632" y="5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 16"/>
          <p:cNvGrpSpPr>
            <a:grpSpLocks/>
          </p:cNvGrpSpPr>
          <p:nvPr/>
        </p:nvGrpSpPr>
        <p:grpSpPr bwMode="auto">
          <a:xfrm>
            <a:off x="5391151" y="3888562"/>
            <a:ext cx="3500438" cy="1960563"/>
            <a:chOff x="3396" y="3072"/>
            <a:chExt cx="2205" cy="1235"/>
          </a:xfrm>
        </p:grpSpPr>
        <p:sp>
          <p:nvSpPr>
            <p:cNvPr id="41" name="Line 17"/>
            <p:cNvSpPr>
              <a:spLocks noChangeShapeType="1"/>
            </p:cNvSpPr>
            <p:nvPr/>
          </p:nvSpPr>
          <p:spPr bwMode="auto">
            <a:xfrm>
              <a:off x="3645" y="4080"/>
              <a:ext cx="19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2" name="Line 18"/>
            <p:cNvSpPr>
              <a:spLocks noChangeShapeType="1"/>
            </p:cNvSpPr>
            <p:nvPr/>
          </p:nvSpPr>
          <p:spPr bwMode="auto">
            <a:xfrm flipV="1">
              <a:off x="3645" y="3168"/>
              <a:ext cx="0" cy="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43" name="Text Box 19"/>
            <p:cNvSpPr txBox="1">
              <a:spLocks noChangeArrowheads="1"/>
            </p:cNvSpPr>
            <p:nvPr/>
          </p:nvSpPr>
          <p:spPr bwMode="auto">
            <a:xfrm>
              <a:off x="3396" y="3072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 i="1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f</a:t>
              </a:r>
              <a:endParaRPr lang="ru-RU" sz="2400" i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 Box 20"/>
            <p:cNvSpPr txBox="1">
              <a:spLocks noChangeArrowheads="1"/>
            </p:cNvSpPr>
            <p:nvPr/>
          </p:nvSpPr>
          <p:spPr bwMode="auto">
            <a:xfrm>
              <a:off x="4789" y="4057"/>
              <a:ext cx="8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region size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5" name="Text Box 21"/>
            <p:cNvSpPr txBox="1">
              <a:spLocks noChangeArrowheads="1"/>
            </p:cNvSpPr>
            <p:nvPr/>
          </p:nvSpPr>
          <p:spPr bwMode="auto">
            <a:xfrm>
              <a:off x="4812" y="3272"/>
              <a:ext cx="63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>
                  <a:solidFill>
                    <a:srgbClr val="009900"/>
                  </a:solidFill>
                  <a:latin typeface="Times New Roman" pitchFamily="18" charset="0"/>
                  <a:cs typeface="Times New Roman" pitchFamily="18" charset="0"/>
                </a:rPr>
                <a:t>Image 2</a:t>
              </a:r>
              <a:endParaRPr lang="ru-RU" sz="2000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Freeform 22"/>
            <p:cNvSpPr>
              <a:spLocks/>
            </p:cNvSpPr>
            <p:nvPr/>
          </p:nvSpPr>
          <p:spPr bwMode="auto">
            <a:xfrm>
              <a:off x="3744" y="3368"/>
              <a:ext cx="864" cy="568"/>
            </a:xfrm>
            <a:custGeom>
              <a:avLst/>
              <a:gdLst>
                <a:gd name="T0" fmla="*/ 0 w 1632"/>
                <a:gd name="T1" fmla="*/ 568 h 568"/>
                <a:gd name="T2" fmla="*/ 80 w 1632"/>
                <a:gd name="T3" fmla="*/ 40 h 568"/>
                <a:gd name="T4" fmla="*/ 256 w 1632"/>
                <a:gd name="T5" fmla="*/ 328 h 568"/>
                <a:gd name="T6" fmla="*/ 390 w 1632"/>
                <a:gd name="T7" fmla="*/ 472 h 568"/>
                <a:gd name="T8" fmla="*/ 457 w 1632"/>
                <a:gd name="T9" fmla="*/ 520 h 5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32"/>
                <a:gd name="T16" fmla="*/ 0 h 568"/>
                <a:gd name="T17" fmla="*/ 1632 w 1632"/>
                <a:gd name="T18" fmla="*/ 568 h 5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32" h="568">
                  <a:moveTo>
                    <a:pt x="0" y="568"/>
                  </a:moveTo>
                  <a:cubicBezTo>
                    <a:pt x="68" y="324"/>
                    <a:pt x="136" y="80"/>
                    <a:pt x="288" y="40"/>
                  </a:cubicBezTo>
                  <a:cubicBezTo>
                    <a:pt x="440" y="0"/>
                    <a:pt x="728" y="256"/>
                    <a:pt x="912" y="328"/>
                  </a:cubicBezTo>
                  <a:cubicBezTo>
                    <a:pt x="1096" y="400"/>
                    <a:pt x="1272" y="440"/>
                    <a:pt x="1392" y="472"/>
                  </a:cubicBezTo>
                  <a:cubicBezTo>
                    <a:pt x="1512" y="504"/>
                    <a:pt x="1572" y="512"/>
                    <a:pt x="1632" y="52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219200" y="4377511"/>
            <a:ext cx="404813" cy="1524000"/>
            <a:chOff x="1219200" y="5353069"/>
            <a:chExt cx="404813" cy="1524000"/>
          </a:xfrm>
        </p:grpSpPr>
        <p:sp>
          <p:nvSpPr>
            <p:cNvPr id="47" name="Oval 21"/>
            <p:cNvSpPr>
              <a:spLocks noChangeArrowheads="1"/>
            </p:cNvSpPr>
            <p:nvPr/>
          </p:nvSpPr>
          <p:spPr bwMode="auto">
            <a:xfrm>
              <a:off x="1295400" y="5353069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48" name="Group 25"/>
            <p:cNvGrpSpPr>
              <a:grpSpLocks/>
            </p:cNvGrpSpPr>
            <p:nvPr/>
          </p:nvGrpSpPr>
          <p:grpSpPr bwMode="auto">
            <a:xfrm>
              <a:off x="1219200" y="5505469"/>
              <a:ext cx="404813" cy="1371600"/>
              <a:chOff x="768" y="3456"/>
              <a:chExt cx="255" cy="864"/>
            </a:xfrm>
          </p:grpSpPr>
          <p:sp>
            <p:nvSpPr>
              <p:cNvPr id="49" name="Line 26"/>
              <p:cNvSpPr>
                <a:spLocks noChangeShapeType="1"/>
              </p:cNvSpPr>
              <p:nvPr/>
            </p:nvSpPr>
            <p:spPr bwMode="auto">
              <a:xfrm>
                <a:off x="864" y="3456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Text Box 27"/>
              <p:cNvSpPr txBox="1">
                <a:spLocks noChangeArrowheads="1"/>
              </p:cNvSpPr>
              <p:nvPr/>
            </p:nvSpPr>
            <p:spPr bwMode="auto">
              <a:xfrm>
                <a:off x="768" y="403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ru-RU" sz="2400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grpSp>
        <p:nvGrpSpPr>
          <p:cNvPr id="55" name="Group 54"/>
          <p:cNvGrpSpPr/>
          <p:nvPr/>
        </p:nvGrpSpPr>
        <p:grpSpPr>
          <a:xfrm>
            <a:off x="6096000" y="4369602"/>
            <a:ext cx="404813" cy="1552575"/>
            <a:chOff x="6096000" y="5345160"/>
            <a:chExt cx="404813" cy="1552575"/>
          </a:xfrm>
        </p:grpSpPr>
        <p:sp>
          <p:nvSpPr>
            <p:cNvPr id="51" name="Oval 22"/>
            <p:cNvSpPr>
              <a:spLocks noChangeArrowheads="1"/>
            </p:cNvSpPr>
            <p:nvPr/>
          </p:nvSpPr>
          <p:spPr bwMode="auto">
            <a:xfrm>
              <a:off x="6157913" y="534516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2" name="Group 28"/>
            <p:cNvGrpSpPr>
              <a:grpSpLocks/>
            </p:cNvGrpSpPr>
            <p:nvPr/>
          </p:nvGrpSpPr>
          <p:grpSpPr bwMode="auto">
            <a:xfrm>
              <a:off x="6096000" y="5526135"/>
              <a:ext cx="404813" cy="1371600"/>
              <a:chOff x="3840" y="3456"/>
              <a:chExt cx="255" cy="864"/>
            </a:xfrm>
          </p:grpSpPr>
          <p:sp>
            <p:nvSpPr>
              <p:cNvPr id="53" name="Line 29"/>
              <p:cNvSpPr>
                <a:spLocks noChangeShapeType="1"/>
              </p:cNvSpPr>
              <p:nvPr/>
            </p:nvSpPr>
            <p:spPr bwMode="auto">
              <a:xfrm>
                <a:off x="3936" y="3456"/>
                <a:ext cx="0" cy="62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Text Box 30"/>
              <p:cNvSpPr txBox="1">
                <a:spLocks noChangeArrowheads="1"/>
              </p:cNvSpPr>
              <p:nvPr/>
            </p:nvSpPr>
            <p:spPr bwMode="auto">
              <a:xfrm>
                <a:off x="3840" y="4032"/>
                <a:ext cx="255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4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s</a:t>
                </a:r>
                <a:r>
                  <a:rPr lang="en-US" sz="2400" baseline="-2500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ru-RU" sz="2400" baseline="-2500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7109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2" grpId="0" animBg="1"/>
      <p:bldP spid="9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4" descr="ripples cop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8" y="2277467"/>
            <a:ext cx="9077325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From edges to blobs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Tx/>
              <a:buChar char="•"/>
            </a:pPr>
            <a:r>
              <a:rPr lang="en-US" dirty="0"/>
              <a:t>Edge = ripple</a:t>
            </a:r>
          </a:p>
          <a:p>
            <a:pPr>
              <a:buFontTx/>
              <a:buChar char="•"/>
            </a:pPr>
            <a:r>
              <a:rPr lang="en-US" dirty="0"/>
              <a:t>Blob = superposition of two ripples</a:t>
            </a:r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/>
              <a:t>Spatial selection: the magnitude of the Laplacian</a:t>
            </a:r>
            <a:br>
              <a:rPr lang="en-US" dirty="0"/>
            </a:br>
            <a:r>
              <a:rPr lang="en-US" dirty="0"/>
              <a:t>response will achieve a maximum at the center of</a:t>
            </a:r>
            <a:br>
              <a:rPr lang="en-US" dirty="0"/>
            </a:br>
            <a:r>
              <a:rPr lang="en-US" dirty="0"/>
              <a:t>the blob, provided the scale of the Laplacian is</a:t>
            </a:r>
            <a:br>
              <a:rPr lang="en-US" dirty="0"/>
            </a:br>
            <a:r>
              <a:rPr lang="en-US" dirty="0"/>
              <a:t>“matched” to the scale of the blob</a:t>
            </a:r>
          </a:p>
          <a:p>
            <a:pPr>
              <a:buFontTx/>
              <a:buChar char="•"/>
            </a:pPr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315200" y="4515842"/>
            <a:ext cx="1250950" cy="641350"/>
            <a:chOff x="4560" y="2640"/>
            <a:chExt cx="788" cy="574"/>
          </a:xfrm>
        </p:grpSpPr>
        <p:sp>
          <p:nvSpPr>
            <p:cNvPr id="43015" name="Text Box 11"/>
            <p:cNvSpPr txBox="1">
              <a:spLocks noChangeArrowheads="1"/>
            </p:cNvSpPr>
            <p:nvPr/>
          </p:nvSpPr>
          <p:spPr bwMode="auto">
            <a:xfrm>
              <a:off x="4560" y="2886"/>
              <a:ext cx="788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>
                  <a:solidFill>
                    <a:srgbClr val="FF0000"/>
                  </a:solidFill>
                  <a:cs typeface="Arial" pitchFamily="34" charset="0"/>
                </a:rPr>
                <a:t>maximum</a:t>
              </a:r>
            </a:p>
          </p:txBody>
        </p:sp>
        <p:sp>
          <p:nvSpPr>
            <p:cNvPr id="43016" name="Line 12"/>
            <p:cNvSpPr>
              <a:spLocks noChangeShapeType="1"/>
            </p:cNvSpPr>
            <p:nvPr/>
          </p:nvSpPr>
          <p:spPr bwMode="auto">
            <a:xfrm flipV="1">
              <a:off x="4990" y="2640"/>
              <a:ext cx="0" cy="2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Blob detection in 2D</a:t>
            </a:r>
          </a:p>
        </p:txBody>
      </p:sp>
      <p:graphicFrame>
        <p:nvGraphicFramePr>
          <p:cNvPr id="15362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3233490" y="4723110"/>
          <a:ext cx="2524621" cy="1015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Equation" r:id="rId4" imgW="1104840" imgH="444240" progId="Equation.3">
                  <p:embed/>
                </p:oleObj>
              </mc:Choice>
              <mc:Fallback>
                <p:oleObj name="Equation" r:id="rId4" imgW="1104840" imgH="444240" progId="Equation.3">
                  <p:embed/>
                  <p:pic>
                    <p:nvPicPr>
                      <p:cNvPr id="15362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490" y="4723110"/>
                        <a:ext cx="2524621" cy="1015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EDC76-5F13-4A7A-A53F-2439B9E0A1D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Laplacian of Gaussian: Circularly symmetric operator for blob detection in 2D</a:t>
            </a:r>
          </a:p>
          <a:p>
            <a:endParaRPr lang="en-US" dirty="0"/>
          </a:p>
        </p:txBody>
      </p:sp>
      <p:pic>
        <p:nvPicPr>
          <p:cNvPr id="15365" name="Picture 5" descr="log_col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721" y="1665364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 descr="lo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4216" y="3722764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Straight Arrow Connector 36"/>
          <p:cNvCxnSpPr>
            <a:cxnSpLocks noChangeShapeType="1"/>
          </p:cNvCxnSpPr>
          <p:nvPr/>
        </p:nvCxnSpPr>
        <p:spPr bwMode="auto">
          <a:xfrm rot="5400000">
            <a:off x="7566819" y="3282156"/>
            <a:ext cx="248285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1833563" y="1779588"/>
            <a:ext cx="2397125" cy="4318000"/>
            <a:chOff x="2211388" y="2024063"/>
            <a:chExt cx="2397125" cy="4317444"/>
          </a:xfrm>
        </p:grpSpPr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2211388" y="3933825"/>
            <a:ext cx="1712912" cy="4175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0" name="Equation" r:id="rId4" imgW="990360" imgH="241200" progId="Equation.3">
                    <p:embed/>
                  </p:oleObj>
                </mc:Choice>
                <mc:Fallback>
                  <p:oleObj name="Equation" r:id="rId4" imgW="990360" imgH="241200" progId="Equation.3">
                    <p:embed/>
                    <p:pic>
                      <p:nvPicPr>
                        <p:cNvPr id="205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1388" y="3933825"/>
                          <a:ext cx="1712912" cy="4175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069" name="Text Box 12"/>
            <p:cNvSpPr txBox="1">
              <a:spLocks noChangeArrowheads="1"/>
            </p:cNvSpPr>
            <p:nvPr/>
          </p:nvSpPr>
          <p:spPr bwMode="auto">
            <a:xfrm>
              <a:off x="3959225" y="5972175"/>
              <a:ext cx="62550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1</a:t>
              </a:r>
            </a:p>
          </p:txBody>
        </p:sp>
        <p:sp>
          <p:nvSpPr>
            <p:cNvPr id="2070" name="Text Box 13"/>
            <p:cNvSpPr txBox="1">
              <a:spLocks noChangeArrowheads="1"/>
            </p:cNvSpPr>
            <p:nvPr/>
          </p:nvSpPr>
          <p:spPr bwMode="auto">
            <a:xfrm>
              <a:off x="3959225" y="4964113"/>
              <a:ext cx="552482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2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1" name="Text Box 14"/>
            <p:cNvSpPr txBox="1">
              <a:spLocks noChangeArrowheads="1"/>
            </p:cNvSpPr>
            <p:nvPr/>
          </p:nvSpPr>
          <p:spPr bwMode="auto">
            <a:xfrm>
              <a:off x="3995738" y="4005263"/>
              <a:ext cx="588995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3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2" name="Text Box 15"/>
            <p:cNvSpPr txBox="1">
              <a:spLocks noChangeArrowheads="1"/>
            </p:cNvSpPr>
            <p:nvPr/>
          </p:nvSpPr>
          <p:spPr bwMode="auto">
            <a:xfrm>
              <a:off x="4030663" y="2997200"/>
              <a:ext cx="517557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4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3" name="Text Box 16"/>
            <p:cNvSpPr txBox="1">
              <a:spLocks noChangeArrowheads="1"/>
            </p:cNvSpPr>
            <p:nvPr/>
          </p:nvSpPr>
          <p:spPr bwMode="auto">
            <a:xfrm>
              <a:off x="4067175" y="2024063"/>
              <a:ext cx="541338" cy="369332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pl-PL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s</a:t>
              </a:r>
              <a:r>
                <a:rPr lang="en-US" b="1" i="1">
                  <a:solidFill>
                    <a:srgbClr val="808080"/>
                  </a:solidFill>
                  <a:latin typeface="Symbol" pitchFamily="18" charset="2"/>
                  <a:cs typeface="Arial" pitchFamily="34" charset="0"/>
                </a:rPr>
                <a:t>5</a:t>
              </a:r>
              <a:endParaRPr lang="en-US" b="1" i="1" baseline="30000">
                <a:solidFill>
                  <a:srgbClr val="808080"/>
                </a:solidFill>
                <a:latin typeface="Symbol" pitchFamily="18" charset="2"/>
                <a:cs typeface="Arial" pitchFamily="34" charset="0"/>
              </a:endParaRPr>
            </a:p>
          </p:txBody>
        </p:sp>
        <p:sp>
          <p:nvSpPr>
            <p:cNvPr id="2074" name="Line 17"/>
            <p:cNvSpPr>
              <a:spLocks noChangeShapeType="1"/>
            </p:cNvSpPr>
            <p:nvPr/>
          </p:nvSpPr>
          <p:spPr bwMode="auto">
            <a:xfrm>
              <a:off x="3203575" y="4508500"/>
              <a:ext cx="755650" cy="14763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5" name="Line 18"/>
            <p:cNvSpPr>
              <a:spLocks noChangeShapeType="1"/>
            </p:cNvSpPr>
            <p:nvPr/>
          </p:nvSpPr>
          <p:spPr bwMode="auto">
            <a:xfrm>
              <a:off x="3384550" y="4437063"/>
              <a:ext cx="611188" cy="612775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6" name="Line 19"/>
            <p:cNvSpPr>
              <a:spLocks noChangeShapeType="1"/>
            </p:cNvSpPr>
            <p:nvPr/>
          </p:nvSpPr>
          <p:spPr bwMode="auto">
            <a:xfrm>
              <a:off x="3857652" y="4149725"/>
              <a:ext cx="252412" cy="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7" name="Line 20"/>
            <p:cNvSpPr>
              <a:spLocks noChangeShapeType="1"/>
            </p:cNvSpPr>
            <p:nvPr/>
          </p:nvSpPr>
          <p:spPr bwMode="auto">
            <a:xfrm flipV="1">
              <a:off x="3384550" y="3249613"/>
              <a:ext cx="647700" cy="611187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78" name="Line 21"/>
            <p:cNvSpPr>
              <a:spLocks noChangeShapeType="1"/>
            </p:cNvSpPr>
            <p:nvPr/>
          </p:nvSpPr>
          <p:spPr bwMode="auto">
            <a:xfrm flipV="1">
              <a:off x="3203575" y="2276475"/>
              <a:ext cx="900113" cy="1511300"/>
            </a:xfrm>
            <a:prstGeom prst="line">
              <a:avLst/>
            </a:prstGeom>
            <a:noFill/>
            <a:ln w="12700" cap="sq">
              <a:solidFill>
                <a:schemeClr val="bg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2053" name="Picture 27" descr="sun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349625"/>
            <a:ext cx="1749425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5141"/>
          <a:stretch>
            <a:fillRect/>
          </a:stretch>
        </p:blipFill>
        <p:spPr bwMode="auto">
          <a:xfrm>
            <a:off x="6981825" y="2473325"/>
            <a:ext cx="1912938" cy="217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Line 22"/>
          <p:cNvSpPr>
            <a:spLocks noChangeShapeType="1"/>
          </p:cNvSpPr>
          <p:nvPr/>
        </p:nvSpPr>
        <p:spPr bwMode="auto">
          <a:xfrm>
            <a:off x="5886450" y="4049713"/>
            <a:ext cx="1204913" cy="1460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6" name="Line 23"/>
          <p:cNvSpPr>
            <a:spLocks noChangeShapeType="1"/>
          </p:cNvSpPr>
          <p:nvPr/>
        </p:nvSpPr>
        <p:spPr bwMode="auto">
          <a:xfrm>
            <a:off x="5886450" y="3062288"/>
            <a:ext cx="1350963" cy="47625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7" name="Line 24"/>
          <p:cNvSpPr>
            <a:spLocks noChangeShapeType="1"/>
          </p:cNvSpPr>
          <p:nvPr/>
        </p:nvSpPr>
        <p:spPr bwMode="auto">
          <a:xfrm>
            <a:off x="5881688" y="2179638"/>
            <a:ext cx="1428750" cy="736600"/>
          </a:xfrm>
          <a:prstGeom prst="line">
            <a:avLst/>
          </a:prstGeom>
          <a:noFill/>
          <a:ln w="12700" cap="sq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592925" y="5111750"/>
            <a:ext cx="2071687" cy="706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000000"/>
                </a:solidFill>
                <a:sym typeface="Symbol" pitchFamily="18" charset="2"/>
              </a:rPr>
              <a:t></a:t>
            </a:r>
            <a:r>
              <a:rPr lang="en-US" sz="2000" b="1" dirty="0">
                <a:solidFill>
                  <a:srgbClr val="000000"/>
                </a:solidFill>
                <a:sym typeface="Symbol" pitchFamily="18" charset="2"/>
              </a:rPr>
              <a:t> L</a:t>
            </a:r>
            <a:r>
              <a:rPr lang="pl-PL" sz="2000" b="1" dirty="0">
                <a:solidFill>
                  <a:srgbClr val="000000"/>
                </a:solidFill>
              </a:rPr>
              <a:t>ist of</a:t>
            </a:r>
            <a:r>
              <a:rPr lang="en-US" sz="2000" b="1" dirty="0">
                <a:solidFill>
                  <a:srgbClr val="000000"/>
                </a:solidFill>
              </a:rPr>
              <a:t>       </a:t>
            </a:r>
            <a:br>
              <a:rPr lang="en-US" sz="2000" b="1" dirty="0">
                <a:solidFill>
                  <a:srgbClr val="000000"/>
                </a:solidFill>
              </a:rPr>
            </a:br>
            <a:r>
              <a:rPr lang="en-US" sz="2000" b="1" i="1" dirty="0">
                <a:solidFill>
                  <a:srgbClr val="000000"/>
                </a:solidFill>
              </a:rPr>
              <a:t>    </a:t>
            </a:r>
            <a:r>
              <a:rPr lang="pl-PL" sz="2000" b="1" i="1" dirty="0">
                <a:solidFill>
                  <a:srgbClr val="000000"/>
                </a:solidFill>
              </a:rPr>
              <a:t>(x, y, </a:t>
            </a:r>
            <a:r>
              <a:rPr lang="el-GR" sz="2000" dirty="0">
                <a:solidFill>
                  <a:srgbClr val="000000"/>
                </a:solidFill>
                <a:cs typeface="Arial" pitchFamily="34" charset="0"/>
              </a:rPr>
              <a:t>σ</a:t>
            </a:r>
            <a:r>
              <a:rPr lang="pl-PL" sz="2000" b="1" i="1" dirty="0">
                <a:solidFill>
                  <a:srgbClr val="000000"/>
                </a:solidFill>
              </a:rPr>
              <a:t>)</a:t>
            </a:r>
            <a:endParaRPr lang="en-US" sz="2000" b="1" i="1" dirty="0">
              <a:solidFill>
                <a:srgbClr val="000000"/>
              </a:solidFill>
            </a:endParaRPr>
          </a:p>
        </p:txBody>
      </p:sp>
      <p:sp>
        <p:nvSpPr>
          <p:cNvPr id="2059" name="TextBox 34"/>
          <p:cNvSpPr txBox="1">
            <a:spLocks noChangeArrowheads="1"/>
          </p:cNvSpPr>
          <p:nvPr/>
        </p:nvSpPr>
        <p:spPr bwMode="auto">
          <a:xfrm>
            <a:off x="7704525" y="2026593"/>
            <a:ext cx="94386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scale</a:t>
            </a:r>
          </a:p>
        </p:txBody>
      </p:sp>
      <p:sp>
        <p:nvSpPr>
          <p:cNvPr id="2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Scale invariant interest points</a:t>
            </a:r>
          </a:p>
        </p:txBody>
      </p:sp>
      <p:sp>
        <p:nvSpPr>
          <p:cNvPr id="2061" name="Rectangle 3"/>
          <p:cNvSpPr txBox="1">
            <a:spLocks noChangeArrowheads="1"/>
          </p:cNvSpPr>
          <p:nvPr/>
        </p:nvSpPr>
        <p:spPr bwMode="auto">
          <a:xfrm>
            <a:off x="193675" y="1558399"/>
            <a:ext cx="3130894" cy="1085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</a:rPr>
              <a:t>Interest points are local maxima in both position and scale</a:t>
            </a:r>
          </a:p>
        </p:txBody>
      </p:sp>
      <p:grpSp>
        <p:nvGrpSpPr>
          <p:cNvPr id="3" name="Group 44"/>
          <p:cNvGrpSpPr>
            <a:grpSpLocks noChangeAspect="1"/>
          </p:cNvGrpSpPr>
          <p:nvPr/>
        </p:nvGrpSpPr>
        <p:grpSpPr bwMode="auto">
          <a:xfrm>
            <a:off x="3878263" y="1165225"/>
            <a:ext cx="2176462" cy="5915025"/>
            <a:chOff x="3914766" y="654012"/>
            <a:chExt cx="2231073" cy="6063993"/>
          </a:xfrm>
        </p:grpSpPr>
        <p:pic>
          <p:nvPicPr>
            <p:cNvPr id="2064" name="Picture 35" descr="sunflower_out_squared1.jpg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1279" y="654012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5" name="Picture 37" descr="sunflower_out_squared2.jpg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39528" y="1783080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6" name="Picture 41" descr="sunflower_out_squared3.jpg"/>
            <p:cNvPicPr>
              <a:picLocks noChangeAspect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291781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7" name="Picture 42" descr="sunflower_out_squared4.jpg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4013208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8" name="Picture 43" descr="sunflower_out_squared5.jpg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14766" y="5072085"/>
              <a:ext cx="2194560" cy="1645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3" name="TextBox 45"/>
          <p:cNvSpPr txBox="1">
            <a:spLocks noChangeArrowheads="1"/>
          </p:cNvSpPr>
          <p:nvPr/>
        </p:nvSpPr>
        <p:spPr bwMode="auto">
          <a:xfrm>
            <a:off x="5813425" y="5213719"/>
            <a:ext cx="233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</a:rPr>
              <a:t>Squared filter response maps</a:t>
            </a:r>
          </a:p>
        </p:txBody>
      </p:sp>
    </p:spTree>
    <p:extLst>
      <p:ext uri="{BB962C8B-B14F-4D97-AF65-F5344CB8AC3E}">
        <p14:creationId xmlns:p14="http://schemas.microsoft.com/office/powerpoint/2010/main" val="370621630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/>
              <a:t>Topic: Local invariant descriptors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700463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chemeClr val="bg2"/>
                </a:solidFill>
              </a:rPr>
              <a:t>Introduction to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Statistical Pattern Recognition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Visual Features</a:t>
            </a:r>
          </a:p>
          <a:p>
            <a:pPr eaLnBrk="1" hangingPunct="1"/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Detection of interest points</a:t>
            </a:r>
          </a:p>
          <a:p>
            <a:pPr eaLnBrk="1" hangingPunct="1"/>
            <a:r>
              <a:rPr lang="en-US" dirty="0">
                <a:solidFill>
                  <a:srgbClr val="993300"/>
                </a:solidFill>
              </a:rPr>
              <a:t>Local invariant descriptors</a:t>
            </a:r>
          </a:p>
          <a:p>
            <a:pPr marL="0" indent="0" eaLnBrk="1" hangingPunct="1"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4355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Geometric transformations</a:t>
            </a:r>
          </a:p>
        </p:txBody>
      </p:sp>
      <p:pic>
        <p:nvPicPr>
          <p:cNvPr id="8" name="Picture 5" descr="featExtrac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249362"/>
            <a:ext cx="2371146" cy="3180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featExtrac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1370012"/>
            <a:ext cx="3681690" cy="294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featData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23595" y="4678524"/>
            <a:ext cx="1325091" cy="132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featData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5948" y="4682927"/>
            <a:ext cx="1325091" cy="1331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3"/>
          <p:cNvSpPr>
            <a:spLocks noChangeArrowheads="1"/>
          </p:cNvSpPr>
          <p:nvPr/>
        </p:nvSpPr>
        <p:spPr bwMode="auto">
          <a:xfrm rot="3375002">
            <a:off x="2547937" y="4054475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Right Arrow 14"/>
          <p:cNvSpPr>
            <a:spLocks noChangeArrowheads="1"/>
          </p:cNvSpPr>
          <p:nvPr/>
        </p:nvSpPr>
        <p:spPr bwMode="auto">
          <a:xfrm rot="7715876">
            <a:off x="5618162" y="4083050"/>
            <a:ext cx="1133475" cy="685800"/>
          </a:xfrm>
          <a:prstGeom prst="rightArrow">
            <a:avLst>
              <a:gd name="adj1" fmla="val 50000"/>
              <a:gd name="adj2" fmla="val 49997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78751" y="4678524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</a:rPr>
              <a:t>e.g. scale, translation, rotation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>
                <a:latin typeface="Arial" pitchFamily="34" charset="0"/>
                <a:cs typeface="Arial" pitchFamily="34" charset="0"/>
              </a:rPr>
              <a:t>SIFT descriptor [Lowe 2004]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949534" y="2420888"/>
            <a:ext cx="4648200" cy="1905000"/>
            <a:chOff x="1381" y="2880"/>
            <a:chExt cx="3323" cy="1296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1381" y="2880"/>
              <a:ext cx="3324" cy="1315"/>
              <a:chOff x="1056" y="2544"/>
              <a:chExt cx="4094" cy="1656"/>
            </a:xfrm>
          </p:grpSpPr>
          <p:pic>
            <p:nvPicPr>
              <p:cNvPr id="38963" name="Picture 7" descr="descrip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56557" b="8105"/>
              <a:stretch>
                <a:fillRect/>
              </a:stretch>
            </p:blipFill>
            <p:spPr bwMode="auto">
              <a:xfrm>
                <a:off x="1056" y="2544"/>
                <a:ext cx="1505" cy="15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Group 8"/>
              <p:cNvGrpSpPr>
                <a:grpSpLocks/>
              </p:cNvGrpSpPr>
              <p:nvPr/>
            </p:nvGrpSpPr>
            <p:grpSpPr bwMode="auto">
              <a:xfrm>
                <a:off x="2725" y="2802"/>
                <a:ext cx="2425" cy="1398"/>
                <a:chOff x="2725" y="2802"/>
                <a:chExt cx="2425" cy="1398"/>
              </a:xfrm>
            </p:grpSpPr>
            <p:grpSp>
              <p:nvGrpSpPr>
                <p:cNvPr id="5" name="Group 9"/>
                <p:cNvGrpSpPr>
                  <a:grpSpLocks/>
                </p:cNvGrpSpPr>
                <p:nvPr/>
              </p:nvGrpSpPr>
              <p:grpSpPr bwMode="auto">
                <a:xfrm>
                  <a:off x="3455" y="2802"/>
                  <a:ext cx="1695" cy="1398"/>
                  <a:chOff x="4080" y="3573"/>
                  <a:chExt cx="1075" cy="699"/>
                </a:xfrm>
              </p:grpSpPr>
              <p:sp>
                <p:nvSpPr>
                  <p:cNvPr id="38967" name="Freeform 10"/>
                  <p:cNvSpPr>
                    <a:spLocks/>
                  </p:cNvSpPr>
                  <p:nvPr/>
                </p:nvSpPr>
                <p:spPr bwMode="auto">
                  <a:xfrm>
                    <a:off x="4129" y="3573"/>
                    <a:ext cx="958" cy="11"/>
                  </a:xfrm>
                  <a:custGeom>
                    <a:avLst/>
                    <a:gdLst>
                      <a:gd name="T0" fmla="*/ 106 w 8621"/>
                      <a:gd name="T1" fmla="*/ 1 h 101"/>
                      <a:gd name="T2" fmla="*/ 106 w 8621"/>
                      <a:gd name="T3" fmla="*/ 0 h 101"/>
                      <a:gd name="T4" fmla="*/ 0 w 8621"/>
                      <a:gd name="T5" fmla="*/ 0 h 101"/>
                      <a:gd name="T6" fmla="*/ 0 w 8621"/>
                      <a:gd name="T7" fmla="*/ 1 h 101"/>
                      <a:gd name="T8" fmla="*/ 106 w 8621"/>
                      <a:gd name="T9" fmla="*/ 1 h 101"/>
                      <a:gd name="T10" fmla="*/ 105 w 8621"/>
                      <a:gd name="T11" fmla="*/ 1 h 101"/>
                      <a:gd name="T12" fmla="*/ 106 w 8621"/>
                      <a:gd name="T13" fmla="*/ 1 h 101"/>
                      <a:gd name="T14" fmla="*/ 106 w 8621"/>
                      <a:gd name="T15" fmla="*/ 0 h 101"/>
                      <a:gd name="T16" fmla="*/ 106 w 8621"/>
                      <a:gd name="T17" fmla="*/ 0 h 101"/>
                      <a:gd name="T18" fmla="*/ 106 w 8621"/>
                      <a:gd name="T19" fmla="*/ 1 h 1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21"/>
                      <a:gd name="T31" fmla="*/ 0 h 101"/>
                      <a:gd name="T32" fmla="*/ 8621 w 8621"/>
                      <a:gd name="T33" fmla="*/ 101 h 1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21" h="101">
                        <a:moveTo>
                          <a:pt x="8621" y="51"/>
                        </a:moveTo>
                        <a:lnTo>
                          <a:pt x="8576" y="0"/>
                        </a:lnTo>
                        <a:lnTo>
                          <a:pt x="0" y="0"/>
                        </a:lnTo>
                        <a:lnTo>
                          <a:pt x="0" y="101"/>
                        </a:lnTo>
                        <a:lnTo>
                          <a:pt x="8576" y="101"/>
                        </a:lnTo>
                        <a:lnTo>
                          <a:pt x="8530" y="51"/>
                        </a:lnTo>
                        <a:lnTo>
                          <a:pt x="8621" y="51"/>
                        </a:lnTo>
                        <a:lnTo>
                          <a:pt x="8621" y="0"/>
                        </a:lnTo>
                        <a:lnTo>
                          <a:pt x="8576" y="0"/>
                        </a:lnTo>
                        <a:lnTo>
                          <a:pt x="8621" y="51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68" name="Freeform 11"/>
                  <p:cNvSpPr>
                    <a:spLocks/>
                  </p:cNvSpPr>
                  <p:nvPr/>
                </p:nvSpPr>
                <p:spPr bwMode="auto">
                  <a:xfrm>
                    <a:off x="5076" y="3579"/>
                    <a:ext cx="11" cy="545"/>
                  </a:xfrm>
                  <a:custGeom>
                    <a:avLst/>
                    <a:gdLst>
                      <a:gd name="T0" fmla="*/ 1 w 91"/>
                      <a:gd name="T1" fmla="*/ 54 h 5457"/>
                      <a:gd name="T2" fmla="*/ 1 w 91"/>
                      <a:gd name="T3" fmla="*/ 54 h 5457"/>
                      <a:gd name="T4" fmla="*/ 1 w 91"/>
                      <a:gd name="T5" fmla="*/ 0 h 5457"/>
                      <a:gd name="T6" fmla="*/ 0 w 91"/>
                      <a:gd name="T7" fmla="*/ 0 h 5457"/>
                      <a:gd name="T8" fmla="*/ 0 w 91"/>
                      <a:gd name="T9" fmla="*/ 54 h 5457"/>
                      <a:gd name="T10" fmla="*/ 1 w 91"/>
                      <a:gd name="T11" fmla="*/ 53 h 5457"/>
                      <a:gd name="T12" fmla="*/ 1 w 91"/>
                      <a:gd name="T13" fmla="*/ 54 h 5457"/>
                      <a:gd name="T14" fmla="*/ 1 w 91"/>
                      <a:gd name="T15" fmla="*/ 54 h 5457"/>
                      <a:gd name="T16" fmla="*/ 1 w 91"/>
                      <a:gd name="T17" fmla="*/ 54 h 5457"/>
                      <a:gd name="T18" fmla="*/ 1 w 91"/>
                      <a:gd name="T19" fmla="*/ 54 h 5457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457"/>
                      <a:gd name="T32" fmla="*/ 91 w 91"/>
                      <a:gd name="T33" fmla="*/ 5457 h 5457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457">
                        <a:moveTo>
                          <a:pt x="46" y="5457"/>
                        </a:moveTo>
                        <a:lnTo>
                          <a:pt x="91" y="5407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5407"/>
                        </a:lnTo>
                        <a:lnTo>
                          <a:pt x="46" y="5357"/>
                        </a:lnTo>
                        <a:lnTo>
                          <a:pt x="46" y="5457"/>
                        </a:lnTo>
                        <a:lnTo>
                          <a:pt x="91" y="5457"/>
                        </a:lnTo>
                        <a:lnTo>
                          <a:pt x="91" y="5407"/>
                        </a:lnTo>
                        <a:lnTo>
                          <a:pt x="46" y="5457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69" name="Freeform 12"/>
                  <p:cNvSpPr>
                    <a:spLocks/>
                  </p:cNvSpPr>
                  <p:nvPr/>
                </p:nvSpPr>
                <p:spPr bwMode="auto">
                  <a:xfrm>
                    <a:off x="4124" y="4114"/>
                    <a:ext cx="958" cy="10"/>
                  </a:xfrm>
                  <a:custGeom>
                    <a:avLst/>
                    <a:gdLst>
                      <a:gd name="T0" fmla="*/ 0 w 8622"/>
                      <a:gd name="T1" fmla="*/ 1 h 100"/>
                      <a:gd name="T2" fmla="*/ 1 w 8622"/>
                      <a:gd name="T3" fmla="*/ 1 h 100"/>
                      <a:gd name="T4" fmla="*/ 106 w 8622"/>
                      <a:gd name="T5" fmla="*/ 1 h 100"/>
                      <a:gd name="T6" fmla="*/ 106 w 8622"/>
                      <a:gd name="T7" fmla="*/ 0 h 100"/>
                      <a:gd name="T8" fmla="*/ 1 w 8622"/>
                      <a:gd name="T9" fmla="*/ 0 h 100"/>
                      <a:gd name="T10" fmla="*/ 1 w 8622"/>
                      <a:gd name="T11" fmla="*/ 1 h 100"/>
                      <a:gd name="T12" fmla="*/ 0 w 8622"/>
                      <a:gd name="T13" fmla="*/ 1 h 100"/>
                      <a:gd name="T14" fmla="*/ 0 w 8622"/>
                      <a:gd name="T15" fmla="*/ 1 h 100"/>
                      <a:gd name="T16" fmla="*/ 1 w 8622"/>
                      <a:gd name="T17" fmla="*/ 1 h 100"/>
                      <a:gd name="T18" fmla="*/ 0 w 8622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8622"/>
                      <a:gd name="T31" fmla="*/ 0 h 100"/>
                      <a:gd name="T32" fmla="*/ 8622 w 8622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8622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8622" y="100"/>
                        </a:lnTo>
                        <a:lnTo>
                          <a:pt x="8622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0" name="Freeform 13"/>
                  <p:cNvSpPr>
                    <a:spLocks/>
                  </p:cNvSpPr>
                  <p:nvPr/>
                </p:nvSpPr>
                <p:spPr bwMode="auto">
                  <a:xfrm>
                    <a:off x="4124" y="3573"/>
                    <a:ext cx="10" cy="546"/>
                  </a:xfrm>
                  <a:custGeom>
                    <a:avLst/>
                    <a:gdLst>
                      <a:gd name="T0" fmla="*/ 1 w 91"/>
                      <a:gd name="T1" fmla="*/ 0 h 5458"/>
                      <a:gd name="T2" fmla="*/ 0 w 91"/>
                      <a:gd name="T3" fmla="*/ 1 h 5458"/>
                      <a:gd name="T4" fmla="*/ 0 w 91"/>
                      <a:gd name="T5" fmla="*/ 55 h 5458"/>
                      <a:gd name="T6" fmla="*/ 1 w 91"/>
                      <a:gd name="T7" fmla="*/ 55 h 5458"/>
                      <a:gd name="T8" fmla="*/ 1 w 91"/>
                      <a:gd name="T9" fmla="*/ 1 h 5458"/>
                      <a:gd name="T10" fmla="*/ 1 w 91"/>
                      <a:gd name="T11" fmla="*/ 1 h 5458"/>
                      <a:gd name="T12" fmla="*/ 1 w 91"/>
                      <a:gd name="T13" fmla="*/ 0 h 5458"/>
                      <a:gd name="T14" fmla="*/ 0 w 91"/>
                      <a:gd name="T15" fmla="*/ 0 h 5458"/>
                      <a:gd name="T16" fmla="*/ 0 w 91"/>
                      <a:gd name="T17" fmla="*/ 1 h 5458"/>
                      <a:gd name="T18" fmla="*/ 1 w 91"/>
                      <a:gd name="T19" fmla="*/ 0 h 5458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458"/>
                      <a:gd name="T32" fmla="*/ 91 w 91"/>
                      <a:gd name="T33" fmla="*/ 5458 h 5458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458">
                        <a:moveTo>
                          <a:pt x="46" y="0"/>
                        </a:moveTo>
                        <a:lnTo>
                          <a:pt x="0" y="51"/>
                        </a:lnTo>
                        <a:lnTo>
                          <a:pt x="0" y="5458"/>
                        </a:lnTo>
                        <a:lnTo>
                          <a:pt x="91" y="5458"/>
                        </a:lnTo>
                        <a:lnTo>
                          <a:pt x="91" y="51"/>
                        </a:lnTo>
                        <a:lnTo>
                          <a:pt x="46" y="101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1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1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129" y="3984"/>
                    <a:ext cx="136" cy="13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2" name="Freeform 15"/>
                  <p:cNvSpPr>
                    <a:spLocks/>
                  </p:cNvSpPr>
                  <p:nvPr/>
                </p:nvSpPr>
                <p:spPr bwMode="auto">
                  <a:xfrm>
                    <a:off x="4129" y="3979"/>
                    <a:ext cx="141" cy="10"/>
                  </a:xfrm>
                  <a:custGeom>
                    <a:avLst/>
                    <a:gdLst>
                      <a:gd name="T0" fmla="*/ 16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5 w 1270"/>
                      <a:gd name="T11" fmla="*/ 1 h 100"/>
                      <a:gd name="T12" fmla="*/ 16 w 1270"/>
                      <a:gd name="T13" fmla="*/ 1 h 100"/>
                      <a:gd name="T14" fmla="*/ 16 w 1270"/>
                      <a:gd name="T15" fmla="*/ 0 h 100"/>
                      <a:gd name="T16" fmla="*/ 15 w 1270"/>
                      <a:gd name="T17" fmla="*/ 0 h 100"/>
                      <a:gd name="T18" fmla="*/ 16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270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80" y="50"/>
                        </a:lnTo>
                        <a:lnTo>
                          <a:pt x="1270" y="50"/>
                        </a:lnTo>
                        <a:lnTo>
                          <a:pt x="1270" y="0"/>
                        </a:lnTo>
                        <a:lnTo>
                          <a:pt x="1225" y="0"/>
                        </a:lnTo>
                        <a:lnTo>
                          <a:pt x="127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3" name="Freeform 16"/>
                  <p:cNvSpPr>
                    <a:spLocks/>
                  </p:cNvSpPr>
                  <p:nvPr/>
                </p:nvSpPr>
                <p:spPr bwMode="auto">
                  <a:xfrm>
                    <a:off x="4260" y="3984"/>
                    <a:ext cx="10" cy="140"/>
                  </a:xfrm>
                  <a:custGeom>
                    <a:avLst/>
                    <a:gdLst>
                      <a:gd name="T0" fmla="*/ 1 w 90"/>
                      <a:gd name="T1" fmla="*/ 14 h 1402"/>
                      <a:gd name="T2" fmla="*/ 1 w 90"/>
                      <a:gd name="T3" fmla="*/ 13 h 1402"/>
                      <a:gd name="T4" fmla="*/ 1 w 90"/>
                      <a:gd name="T5" fmla="*/ 0 h 1402"/>
                      <a:gd name="T6" fmla="*/ 0 w 90"/>
                      <a:gd name="T7" fmla="*/ 0 h 1402"/>
                      <a:gd name="T8" fmla="*/ 0 w 90"/>
                      <a:gd name="T9" fmla="*/ 13 h 1402"/>
                      <a:gd name="T10" fmla="*/ 1 w 90"/>
                      <a:gd name="T11" fmla="*/ 13 h 1402"/>
                      <a:gd name="T12" fmla="*/ 1 w 90"/>
                      <a:gd name="T13" fmla="*/ 14 h 1402"/>
                      <a:gd name="T14" fmla="*/ 1 w 90"/>
                      <a:gd name="T15" fmla="*/ 14 h 1402"/>
                      <a:gd name="T16" fmla="*/ 1 w 90"/>
                      <a:gd name="T17" fmla="*/ 13 h 1402"/>
                      <a:gd name="T18" fmla="*/ 1 w 90"/>
                      <a:gd name="T19" fmla="*/ 14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1402"/>
                      <a:gd name="T32" fmla="*/ 90 w 90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1402">
                        <a:moveTo>
                          <a:pt x="45" y="1402"/>
                        </a:moveTo>
                        <a:lnTo>
                          <a:pt x="90" y="1352"/>
                        </a:lnTo>
                        <a:lnTo>
                          <a:pt x="90" y="0"/>
                        </a:lnTo>
                        <a:lnTo>
                          <a:pt x="0" y="0"/>
                        </a:lnTo>
                        <a:lnTo>
                          <a:pt x="0" y="1352"/>
                        </a:lnTo>
                        <a:lnTo>
                          <a:pt x="45" y="1302"/>
                        </a:lnTo>
                        <a:lnTo>
                          <a:pt x="45" y="1402"/>
                        </a:lnTo>
                        <a:lnTo>
                          <a:pt x="90" y="1402"/>
                        </a:lnTo>
                        <a:lnTo>
                          <a:pt x="90" y="1352"/>
                        </a:lnTo>
                        <a:lnTo>
                          <a:pt x="45" y="140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4" name="Freeform 17"/>
                  <p:cNvSpPr>
                    <a:spLocks/>
                  </p:cNvSpPr>
                  <p:nvPr/>
                </p:nvSpPr>
                <p:spPr bwMode="auto">
                  <a:xfrm>
                    <a:off x="4124" y="4114"/>
                    <a:ext cx="141" cy="10"/>
                  </a:xfrm>
                  <a:custGeom>
                    <a:avLst/>
                    <a:gdLst>
                      <a:gd name="T0" fmla="*/ 0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1 w 1271"/>
                      <a:gd name="T11" fmla="*/ 1 h 100"/>
                      <a:gd name="T12" fmla="*/ 0 w 1271"/>
                      <a:gd name="T13" fmla="*/ 1 h 100"/>
                      <a:gd name="T14" fmla="*/ 0 w 1271"/>
                      <a:gd name="T15" fmla="*/ 1 h 100"/>
                      <a:gd name="T16" fmla="*/ 1 w 1271"/>
                      <a:gd name="T17" fmla="*/ 1 h 100"/>
                      <a:gd name="T18" fmla="*/ 0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5" name="Freeform 18"/>
                  <p:cNvSpPr>
                    <a:spLocks/>
                  </p:cNvSpPr>
                  <p:nvPr/>
                </p:nvSpPr>
                <p:spPr bwMode="auto">
                  <a:xfrm>
                    <a:off x="4124" y="3979"/>
                    <a:ext cx="10" cy="140"/>
                  </a:xfrm>
                  <a:custGeom>
                    <a:avLst/>
                    <a:gdLst>
                      <a:gd name="T0" fmla="*/ 1 w 91"/>
                      <a:gd name="T1" fmla="*/ 0 h 1402"/>
                      <a:gd name="T2" fmla="*/ 0 w 91"/>
                      <a:gd name="T3" fmla="*/ 0 h 1402"/>
                      <a:gd name="T4" fmla="*/ 0 w 91"/>
                      <a:gd name="T5" fmla="*/ 14 h 1402"/>
                      <a:gd name="T6" fmla="*/ 1 w 91"/>
                      <a:gd name="T7" fmla="*/ 14 h 1402"/>
                      <a:gd name="T8" fmla="*/ 1 w 91"/>
                      <a:gd name="T9" fmla="*/ 0 h 1402"/>
                      <a:gd name="T10" fmla="*/ 1 w 91"/>
                      <a:gd name="T11" fmla="*/ 1 h 1402"/>
                      <a:gd name="T12" fmla="*/ 1 w 91"/>
                      <a:gd name="T13" fmla="*/ 0 h 1402"/>
                      <a:gd name="T14" fmla="*/ 0 w 91"/>
                      <a:gd name="T15" fmla="*/ 0 h 1402"/>
                      <a:gd name="T16" fmla="*/ 0 w 91"/>
                      <a:gd name="T17" fmla="*/ 0 h 1402"/>
                      <a:gd name="T18" fmla="*/ 1 w 91"/>
                      <a:gd name="T19" fmla="*/ 0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1402"/>
                      <a:gd name="T32" fmla="*/ 91 w 91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1402">
                        <a:moveTo>
                          <a:pt x="46" y="0"/>
                        </a:moveTo>
                        <a:lnTo>
                          <a:pt x="0" y="50"/>
                        </a:lnTo>
                        <a:lnTo>
                          <a:pt x="0" y="1402"/>
                        </a:lnTo>
                        <a:lnTo>
                          <a:pt x="91" y="1402"/>
                        </a:lnTo>
                        <a:lnTo>
                          <a:pt x="91" y="50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6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4265" y="3714"/>
                    <a:ext cx="136" cy="40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7" name="Freeform 20"/>
                  <p:cNvSpPr>
                    <a:spLocks/>
                  </p:cNvSpPr>
                  <p:nvPr/>
                </p:nvSpPr>
                <p:spPr bwMode="auto">
                  <a:xfrm>
                    <a:off x="4265" y="3709"/>
                    <a:ext cx="141" cy="10"/>
                  </a:xfrm>
                  <a:custGeom>
                    <a:avLst/>
                    <a:gdLst>
                      <a:gd name="T0" fmla="*/ 16 w 1271"/>
                      <a:gd name="T1" fmla="*/ 1 h 100"/>
                      <a:gd name="T2" fmla="*/ 15 w 1271"/>
                      <a:gd name="T3" fmla="*/ 0 h 100"/>
                      <a:gd name="T4" fmla="*/ 0 w 1271"/>
                      <a:gd name="T5" fmla="*/ 0 h 100"/>
                      <a:gd name="T6" fmla="*/ 0 w 1271"/>
                      <a:gd name="T7" fmla="*/ 1 h 100"/>
                      <a:gd name="T8" fmla="*/ 15 w 1271"/>
                      <a:gd name="T9" fmla="*/ 1 h 100"/>
                      <a:gd name="T10" fmla="*/ 15 w 1271"/>
                      <a:gd name="T11" fmla="*/ 1 h 100"/>
                      <a:gd name="T12" fmla="*/ 16 w 1271"/>
                      <a:gd name="T13" fmla="*/ 1 h 100"/>
                      <a:gd name="T14" fmla="*/ 16 w 1271"/>
                      <a:gd name="T15" fmla="*/ 0 h 100"/>
                      <a:gd name="T16" fmla="*/ 15 w 1271"/>
                      <a:gd name="T17" fmla="*/ 0 h 100"/>
                      <a:gd name="T18" fmla="*/ 16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1271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79" y="50"/>
                        </a:lnTo>
                        <a:lnTo>
                          <a:pt x="1271" y="50"/>
                        </a:lnTo>
                        <a:lnTo>
                          <a:pt x="1271" y="0"/>
                        </a:lnTo>
                        <a:lnTo>
                          <a:pt x="1225" y="0"/>
                        </a:lnTo>
                        <a:lnTo>
                          <a:pt x="1271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8" name="Freeform 21"/>
                  <p:cNvSpPr>
                    <a:spLocks/>
                  </p:cNvSpPr>
                  <p:nvPr/>
                </p:nvSpPr>
                <p:spPr bwMode="auto">
                  <a:xfrm>
                    <a:off x="4396" y="3714"/>
                    <a:ext cx="10" cy="410"/>
                  </a:xfrm>
                  <a:custGeom>
                    <a:avLst/>
                    <a:gdLst>
                      <a:gd name="T0" fmla="*/ 1 w 92"/>
                      <a:gd name="T1" fmla="*/ 41 h 4106"/>
                      <a:gd name="T2" fmla="*/ 1 w 92"/>
                      <a:gd name="T3" fmla="*/ 40 h 4106"/>
                      <a:gd name="T4" fmla="*/ 1 w 92"/>
                      <a:gd name="T5" fmla="*/ 0 h 4106"/>
                      <a:gd name="T6" fmla="*/ 0 w 92"/>
                      <a:gd name="T7" fmla="*/ 0 h 4106"/>
                      <a:gd name="T8" fmla="*/ 0 w 92"/>
                      <a:gd name="T9" fmla="*/ 40 h 4106"/>
                      <a:gd name="T10" fmla="*/ 1 w 92"/>
                      <a:gd name="T11" fmla="*/ 40 h 4106"/>
                      <a:gd name="T12" fmla="*/ 1 w 92"/>
                      <a:gd name="T13" fmla="*/ 41 h 4106"/>
                      <a:gd name="T14" fmla="*/ 1 w 92"/>
                      <a:gd name="T15" fmla="*/ 41 h 4106"/>
                      <a:gd name="T16" fmla="*/ 1 w 92"/>
                      <a:gd name="T17" fmla="*/ 40 h 4106"/>
                      <a:gd name="T18" fmla="*/ 1 w 92"/>
                      <a:gd name="T19" fmla="*/ 41 h 410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4106"/>
                      <a:gd name="T32" fmla="*/ 92 w 92"/>
                      <a:gd name="T33" fmla="*/ 4106 h 410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4106">
                        <a:moveTo>
                          <a:pt x="46" y="4106"/>
                        </a:moveTo>
                        <a:lnTo>
                          <a:pt x="92" y="4056"/>
                        </a:lnTo>
                        <a:lnTo>
                          <a:pt x="92" y="0"/>
                        </a:lnTo>
                        <a:lnTo>
                          <a:pt x="0" y="0"/>
                        </a:lnTo>
                        <a:lnTo>
                          <a:pt x="0" y="4056"/>
                        </a:lnTo>
                        <a:lnTo>
                          <a:pt x="46" y="4006"/>
                        </a:lnTo>
                        <a:lnTo>
                          <a:pt x="46" y="4106"/>
                        </a:lnTo>
                        <a:lnTo>
                          <a:pt x="92" y="4106"/>
                        </a:lnTo>
                        <a:lnTo>
                          <a:pt x="92" y="4056"/>
                        </a:lnTo>
                        <a:lnTo>
                          <a:pt x="46" y="410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79" name="Freeform 22"/>
                  <p:cNvSpPr>
                    <a:spLocks/>
                  </p:cNvSpPr>
                  <p:nvPr/>
                </p:nvSpPr>
                <p:spPr bwMode="auto">
                  <a:xfrm>
                    <a:off x="4260" y="4114"/>
                    <a:ext cx="141" cy="10"/>
                  </a:xfrm>
                  <a:custGeom>
                    <a:avLst/>
                    <a:gdLst>
                      <a:gd name="T0" fmla="*/ 0 w 1270"/>
                      <a:gd name="T1" fmla="*/ 1 h 100"/>
                      <a:gd name="T2" fmla="*/ 1 w 1270"/>
                      <a:gd name="T3" fmla="*/ 1 h 100"/>
                      <a:gd name="T4" fmla="*/ 16 w 1270"/>
                      <a:gd name="T5" fmla="*/ 1 h 100"/>
                      <a:gd name="T6" fmla="*/ 16 w 1270"/>
                      <a:gd name="T7" fmla="*/ 0 h 100"/>
                      <a:gd name="T8" fmla="*/ 1 w 1270"/>
                      <a:gd name="T9" fmla="*/ 0 h 100"/>
                      <a:gd name="T10" fmla="*/ 1 w 1270"/>
                      <a:gd name="T11" fmla="*/ 1 h 100"/>
                      <a:gd name="T12" fmla="*/ 0 w 1270"/>
                      <a:gd name="T13" fmla="*/ 1 h 100"/>
                      <a:gd name="T14" fmla="*/ 0 w 1270"/>
                      <a:gd name="T15" fmla="*/ 1 h 100"/>
                      <a:gd name="T16" fmla="*/ 1 w 1270"/>
                      <a:gd name="T17" fmla="*/ 1 h 100"/>
                      <a:gd name="T18" fmla="*/ 0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0" y="50"/>
                        </a:moveTo>
                        <a:lnTo>
                          <a:pt x="45" y="100"/>
                        </a:lnTo>
                        <a:lnTo>
                          <a:pt x="1270" y="100"/>
                        </a:lnTo>
                        <a:lnTo>
                          <a:pt x="1270" y="0"/>
                        </a:lnTo>
                        <a:lnTo>
                          <a:pt x="45" y="0"/>
                        </a:lnTo>
                        <a:lnTo>
                          <a:pt x="90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5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0" name="Freeform 23"/>
                  <p:cNvSpPr>
                    <a:spLocks/>
                  </p:cNvSpPr>
                  <p:nvPr/>
                </p:nvSpPr>
                <p:spPr bwMode="auto">
                  <a:xfrm>
                    <a:off x="4260" y="3709"/>
                    <a:ext cx="10" cy="410"/>
                  </a:xfrm>
                  <a:custGeom>
                    <a:avLst/>
                    <a:gdLst>
                      <a:gd name="T0" fmla="*/ 1 w 90"/>
                      <a:gd name="T1" fmla="*/ 0 h 4106"/>
                      <a:gd name="T2" fmla="*/ 0 w 90"/>
                      <a:gd name="T3" fmla="*/ 0 h 4106"/>
                      <a:gd name="T4" fmla="*/ 0 w 90"/>
                      <a:gd name="T5" fmla="*/ 41 h 4106"/>
                      <a:gd name="T6" fmla="*/ 1 w 90"/>
                      <a:gd name="T7" fmla="*/ 41 h 4106"/>
                      <a:gd name="T8" fmla="*/ 1 w 90"/>
                      <a:gd name="T9" fmla="*/ 0 h 4106"/>
                      <a:gd name="T10" fmla="*/ 1 w 90"/>
                      <a:gd name="T11" fmla="*/ 1 h 4106"/>
                      <a:gd name="T12" fmla="*/ 1 w 90"/>
                      <a:gd name="T13" fmla="*/ 0 h 4106"/>
                      <a:gd name="T14" fmla="*/ 0 w 90"/>
                      <a:gd name="T15" fmla="*/ 0 h 4106"/>
                      <a:gd name="T16" fmla="*/ 0 w 90"/>
                      <a:gd name="T17" fmla="*/ 0 h 4106"/>
                      <a:gd name="T18" fmla="*/ 1 w 90"/>
                      <a:gd name="T19" fmla="*/ 0 h 410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4106"/>
                      <a:gd name="T32" fmla="*/ 90 w 90"/>
                      <a:gd name="T33" fmla="*/ 4106 h 4106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4106">
                        <a:moveTo>
                          <a:pt x="45" y="0"/>
                        </a:moveTo>
                        <a:lnTo>
                          <a:pt x="0" y="50"/>
                        </a:lnTo>
                        <a:lnTo>
                          <a:pt x="0" y="4106"/>
                        </a:lnTo>
                        <a:lnTo>
                          <a:pt x="90" y="4106"/>
                        </a:lnTo>
                        <a:lnTo>
                          <a:pt x="90" y="50"/>
                        </a:lnTo>
                        <a:lnTo>
                          <a:pt x="45" y="10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1" name="Rectangle 24"/>
                  <p:cNvSpPr>
                    <a:spLocks noChangeArrowheads="1"/>
                  </p:cNvSpPr>
                  <p:nvPr/>
                </p:nvSpPr>
                <p:spPr bwMode="auto">
                  <a:xfrm>
                    <a:off x="4401" y="3849"/>
                    <a:ext cx="136" cy="270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2" name="Freeform 25"/>
                  <p:cNvSpPr>
                    <a:spLocks/>
                  </p:cNvSpPr>
                  <p:nvPr/>
                </p:nvSpPr>
                <p:spPr bwMode="auto">
                  <a:xfrm>
                    <a:off x="4396" y="3844"/>
                    <a:ext cx="141" cy="10"/>
                  </a:xfrm>
                  <a:custGeom>
                    <a:avLst/>
                    <a:gdLst>
                      <a:gd name="T0" fmla="*/ 1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0 w 1271"/>
                      <a:gd name="T11" fmla="*/ 1 h 100"/>
                      <a:gd name="T12" fmla="*/ 1 w 1271"/>
                      <a:gd name="T13" fmla="*/ 0 h 100"/>
                      <a:gd name="T14" fmla="*/ 0 w 1271"/>
                      <a:gd name="T15" fmla="*/ 0 h 100"/>
                      <a:gd name="T16" fmla="*/ 0 w 1271"/>
                      <a:gd name="T17" fmla="*/ 1 h 100"/>
                      <a:gd name="T18" fmla="*/ 1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92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92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3" name="Freeform 26"/>
                  <p:cNvSpPr>
                    <a:spLocks/>
                  </p:cNvSpPr>
                  <p:nvPr/>
                </p:nvSpPr>
                <p:spPr bwMode="auto">
                  <a:xfrm>
                    <a:off x="4396" y="3849"/>
                    <a:ext cx="10" cy="275"/>
                  </a:xfrm>
                  <a:custGeom>
                    <a:avLst/>
                    <a:gdLst>
                      <a:gd name="T0" fmla="*/ 1 w 92"/>
                      <a:gd name="T1" fmla="*/ 26 h 2754"/>
                      <a:gd name="T2" fmla="*/ 1 w 92"/>
                      <a:gd name="T3" fmla="*/ 27 h 2754"/>
                      <a:gd name="T4" fmla="*/ 1 w 92"/>
                      <a:gd name="T5" fmla="*/ 0 h 2754"/>
                      <a:gd name="T6" fmla="*/ 0 w 92"/>
                      <a:gd name="T7" fmla="*/ 0 h 2754"/>
                      <a:gd name="T8" fmla="*/ 0 w 92"/>
                      <a:gd name="T9" fmla="*/ 27 h 2754"/>
                      <a:gd name="T10" fmla="*/ 1 w 92"/>
                      <a:gd name="T11" fmla="*/ 27 h 2754"/>
                      <a:gd name="T12" fmla="*/ 0 w 92"/>
                      <a:gd name="T13" fmla="*/ 27 h 2754"/>
                      <a:gd name="T14" fmla="*/ 0 w 92"/>
                      <a:gd name="T15" fmla="*/ 27 h 2754"/>
                      <a:gd name="T16" fmla="*/ 1 w 92"/>
                      <a:gd name="T17" fmla="*/ 27 h 2754"/>
                      <a:gd name="T18" fmla="*/ 1 w 92"/>
                      <a:gd name="T19" fmla="*/ 26 h 275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2"/>
                      <a:gd name="T31" fmla="*/ 0 h 2754"/>
                      <a:gd name="T32" fmla="*/ 92 w 92"/>
                      <a:gd name="T33" fmla="*/ 2754 h 275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2" h="2754">
                        <a:moveTo>
                          <a:pt x="46" y="2654"/>
                        </a:moveTo>
                        <a:lnTo>
                          <a:pt x="92" y="2704"/>
                        </a:lnTo>
                        <a:lnTo>
                          <a:pt x="92" y="0"/>
                        </a:lnTo>
                        <a:lnTo>
                          <a:pt x="0" y="0"/>
                        </a:lnTo>
                        <a:lnTo>
                          <a:pt x="0" y="2704"/>
                        </a:lnTo>
                        <a:lnTo>
                          <a:pt x="46" y="2754"/>
                        </a:lnTo>
                        <a:lnTo>
                          <a:pt x="0" y="2704"/>
                        </a:lnTo>
                        <a:lnTo>
                          <a:pt x="0" y="2754"/>
                        </a:lnTo>
                        <a:lnTo>
                          <a:pt x="46" y="2754"/>
                        </a:lnTo>
                        <a:lnTo>
                          <a:pt x="46" y="2654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4" name="Freeform 27"/>
                  <p:cNvSpPr>
                    <a:spLocks/>
                  </p:cNvSpPr>
                  <p:nvPr/>
                </p:nvSpPr>
                <p:spPr bwMode="auto">
                  <a:xfrm>
                    <a:off x="4401" y="4114"/>
                    <a:ext cx="141" cy="10"/>
                  </a:xfrm>
                  <a:custGeom>
                    <a:avLst/>
                    <a:gdLst>
                      <a:gd name="T0" fmla="*/ 15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6 w 1270"/>
                      <a:gd name="T11" fmla="*/ 1 h 100"/>
                      <a:gd name="T12" fmla="*/ 15 w 1270"/>
                      <a:gd name="T13" fmla="*/ 1 h 100"/>
                      <a:gd name="T14" fmla="*/ 16 w 1270"/>
                      <a:gd name="T15" fmla="*/ 1 h 100"/>
                      <a:gd name="T16" fmla="*/ 16 w 1270"/>
                      <a:gd name="T17" fmla="*/ 1 h 100"/>
                      <a:gd name="T18" fmla="*/ 15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179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270" y="50"/>
                        </a:lnTo>
                        <a:lnTo>
                          <a:pt x="1225" y="100"/>
                        </a:lnTo>
                        <a:lnTo>
                          <a:pt x="1270" y="100"/>
                        </a:lnTo>
                        <a:lnTo>
                          <a:pt x="1270" y="50"/>
                        </a:lnTo>
                        <a:lnTo>
                          <a:pt x="1179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5" name="Freeform 28"/>
                  <p:cNvSpPr>
                    <a:spLocks/>
                  </p:cNvSpPr>
                  <p:nvPr/>
                </p:nvSpPr>
                <p:spPr bwMode="auto">
                  <a:xfrm>
                    <a:off x="4532" y="3844"/>
                    <a:ext cx="10" cy="275"/>
                  </a:xfrm>
                  <a:custGeom>
                    <a:avLst/>
                    <a:gdLst>
                      <a:gd name="T0" fmla="*/ 1 w 91"/>
                      <a:gd name="T1" fmla="*/ 1 h 2754"/>
                      <a:gd name="T2" fmla="*/ 0 w 91"/>
                      <a:gd name="T3" fmla="*/ 0 h 2754"/>
                      <a:gd name="T4" fmla="*/ 0 w 91"/>
                      <a:gd name="T5" fmla="*/ 27 h 2754"/>
                      <a:gd name="T6" fmla="*/ 1 w 91"/>
                      <a:gd name="T7" fmla="*/ 27 h 2754"/>
                      <a:gd name="T8" fmla="*/ 1 w 91"/>
                      <a:gd name="T9" fmla="*/ 0 h 2754"/>
                      <a:gd name="T10" fmla="*/ 1 w 91"/>
                      <a:gd name="T11" fmla="*/ 0 h 2754"/>
                      <a:gd name="T12" fmla="*/ 1 w 91"/>
                      <a:gd name="T13" fmla="*/ 0 h 2754"/>
                      <a:gd name="T14" fmla="*/ 1 w 91"/>
                      <a:gd name="T15" fmla="*/ 0 h 2754"/>
                      <a:gd name="T16" fmla="*/ 1 w 91"/>
                      <a:gd name="T17" fmla="*/ 0 h 2754"/>
                      <a:gd name="T18" fmla="*/ 1 w 91"/>
                      <a:gd name="T19" fmla="*/ 1 h 275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2754"/>
                      <a:gd name="T32" fmla="*/ 91 w 91"/>
                      <a:gd name="T33" fmla="*/ 2754 h 275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2754">
                        <a:moveTo>
                          <a:pt x="46" y="100"/>
                        </a:moveTo>
                        <a:lnTo>
                          <a:pt x="0" y="50"/>
                        </a:lnTo>
                        <a:lnTo>
                          <a:pt x="0" y="2754"/>
                        </a:lnTo>
                        <a:lnTo>
                          <a:pt x="91" y="2754"/>
                        </a:lnTo>
                        <a:lnTo>
                          <a:pt x="91" y="5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91" y="0"/>
                        </a:lnTo>
                        <a:lnTo>
                          <a:pt x="46" y="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6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4537" y="4029"/>
                    <a:ext cx="136" cy="90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7" name="Freeform 30"/>
                  <p:cNvSpPr>
                    <a:spLocks/>
                  </p:cNvSpPr>
                  <p:nvPr/>
                </p:nvSpPr>
                <p:spPr bwMode="auto">
                  <a:xfrm>
                    <a:off x="4537" y="4024"/>
                    <a:ext cx="141" cy="10"/>
                  </a:xfrm>
                  <a:custGeom>
                    <a:avLst/>
                    <a:gdLst>
                      <a:gd name="T0" fmla="*/ 16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5 w 1270"/>
                      <a:gd name="T11" fmla="*/ 1 h 100"/>
                      <a:gd name="T12" fmla="*/ 16 w 1270"/>
                      <a:gd name="T13" fmla="*/ 1 h 100"/>
                      <a:gd name="T14" fmla="*/ 16 w 1270"/>
                      <a:gd name="T15" fmla="*/ 0 h 100"/>
                      <a:gd name="T16" fmla="*/ 15 w 1270"/>
                      <a:gd name="T17" fmla="*/ 0 h 100"/>
                      <a:gd name="T18" fmla="*/ 16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270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80" y="50"/>
                        </a:lnTo>
                        <a:lnTo>
                          <a:pt x="1270" y="50"/>
                        </a:lnTo>
                        <a:lnTo>
                          <a:pt x="1270" y="0"/>
                        </a:lnTo>
                        <a:lnTo>
                          <a:pt x="1225" y="0"/>
                        </a:lnTo>
                        <a:lnTo>
                          <a:pt x="127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8" name="Freeform 31"/>
                  <p:cNvSpPr>
                    <a:spLocks/>
                  </p:cNvSpPr>
                  <p:nvPr/>
                </p:nvSpPr>
                <p:spPr bwMode="auto">
                  <a:xfrm>
                    <a:off x="4668" y="4029"/>
                    <a:ext cx="10" cy="95"/>
                  </a:xfrm>
                  <a:custGeom>
                    <a:avLst/>
                    <a:gdLst>
                      <a:gd name="T0" fmla="*/ 1 w 90"/>
                      <a:gd name="T1" fmla="*/ 9 h 952"/>
                      <a:gd name="T2" fmla="*/ 1 w 90"/>
                      <a:gd name="T3" fmla="*/ 9 h 952"/>
                      <a:gd name="T4" fmla="*/ 1 w 90"/>
                      <a:gd name="T5" fmla="*/ 0 h 952"/>
                      <a:gd name="T6" fmla="*/ 0 w 90"/>
                      <a:gd name="T7" fmla="*/ 0 h 952"/>
                      <a:gd name="T8" fmla="*/ 0 w 90"/>
                      <a:gd name="T9" fmla="*/ 9 h 952"/>
                      <a:gd name="T10" fmla="*/ 1 w 90"/>
                      <a:gd name="T11" fmla="*/ 8 h 952"/>
                      <a:gd name="T12" fmla="*/ 1 w 90"/>
                      <a:gd name="T13" fmla="*/ 9 h 952"/>
                      <a:gd name="T14" fmla="*/ 1 w 90"/>
                      <a:gd name="T15" fmla="*/ 9 h 952"/>
                      <a:gd name="T16" fmla="*/ 1 w 90"/>
                      <a:gd name="T17" fmla="*/ 9 h 952"/>
                      <a:gd name="T18" fmla="*/ 1 w 90"/>
                      <a:gd name="T19" fmla="*/ 9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952"/>
                      <a:gd name="T32" fmla="*/ 90 w 90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952">
                        <a:moveTo>
                          <a:pt x="45" y="952"/>
                        </a:moveTo>
                        <a:lnTo>
                          <a:pt x="90" y="902"/>
                        </a:lnTo>
                        <a:lnTo>
                          <a:pt x="90" y="0"/>
                        </a:lnTo>
                        <a:lnTo>
                          <a:pt x="0" y="0"/>
                        </a:lnTo>
                        <a:lnTo>
                          <a:pt x="0" y="902"/>
                        </a:lnTo>
                        <a:lnTo>
                          <a:pt x="45" y="852"/>
                        </a:lnTo>
                        <a:lnTo>
                          <a:pt x="45" y="952"/>
                        </a:lnTo>
                        <a:lnTo>
                          <a:pt x="90" y="952"/>
                        </a:lnTo>
                        <a:lnTo>
                          <a:pt x="90" y="902"/>
                        </a:lnTo>
                        <a:lnTo>
                          <a:pt x="45" y="95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89" name="Freeform 32"/>
                  <p:cNvSpPr>
                    <a:spLocks/>
                  </p:cNvSpPr>
                  <p:nvPr/>
                </p:nvSpPr>
                <p:spPr bwMode="auto">
                  <a:xfrm>
                    <a:off x="4532" y="4114"/>
                    <a:ext cx="141" cy="10"/>
                  </a:xfrm>
                  <a:custGeom>
                    <a:avLst/>
                    <a:gdLst>
                      <a:gd name="T0" fmla="*/ 0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1 w 1271"/>
                      <a:gd name="T11" fmla="*/ 1 h 100"/>
                      <a:gd name="T12" fmla="*/ 0 w 1271"/>
                      <a:gd name="T13" fmla="*/ 1 h 100"/>
                      <a:gd name="T14" fmla="*/ 0 w 1271"/>
                      <a:gd name="T15" fmla="*/ 1 h 100"/>
                      <a:gd name="T16" fmla="*/ 1 w 1271"/>
                      <a:gd name="T17" fmla="*/ 1 h 100"/>
                      <a:gd name="T18" fmla="*/ 0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0" name="Freeform 33"/>
                  <p:cNvSpPr>
                    <a:spLocks/>
                  </p:cNvSpPr>
                  <p:nvPr/>
                </p:nvSpPr>
                <p:spPr bwMode="auto">
                  <a:xfrm>
                    <a:off x="4532" y="4024"/>
                    <a:ext cx="10" cy="95"/>
                  </a:xfrm>
                  <a:custGeom>
                    <a:avLst/>
                    <a:gdLst>
                      <a:gd name="T0" fmla="*/ 1 w 91"/>
                      <a:gd name="T1" fmla="*/ 0 h 952"/>
                      <a:gd name="T2" fmla="*/ 0 w 91"/>
                      <a:gd name="T3" fmla="*/ 0 h 952"/>
                      <a:gd name="T4" fmla="*/ 0 w 91"/>
                      <a:gd name="T5" fmla="*/ 9 h 952"/>
                      <a:gd name="T6" fmla="*/ 1 w 91"/>
                      <a:gd name="T7" fmla="*/ 9 h 952"/>
                      <a:gd name="T8" fmla="*/ 1 w 91"/>
                      <a:gd name="T9" fmla="*/ 0 h 952"/>
                      <a:gd name="T10" fmla="*/ 1 w 91"/>
                      <a:gd name="T11" fmla="*/ 1 h 952"/>
                      <a:gd name="T12" fmla="*/ 1 w 91"/>
                      <a:gd name="T13" fmla="*/ 0 h 952"/>
                      <a:gd name="T14" fmla="*/ 0 w 91"/>
                      <a:gd name="T15" fmla="*/ 0 h 952"/>
                      <a:gd name="T16" fmla="*/ 0 w 91"/>
                      <a:gd name="T17" fmla="*/ 0 h 952"/>
                      <a:gd name="T18" fmla="*/ 1 w 91"/>
                      <a:gd name="T19" fmla="*/ 0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952"/>
                      <a:gd name="T32" fmla="*/ 91 w 91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952">
                        <a:moveTo>
                          <a:pt x="46" y="0"/>
                        </a:moveTo>
                        <a:lnTo>
                          <a:pt x="0" y="50"/>
                        </a:lnTo>
                        <a:lnTo>
                          <a:pt x="0" y="952"/>
                        </a:lnTo>
                        <a:lnTo>
                          <a:pt x="91" y="952"/>
                        </a:lnTo>
                        <a:lnTo>
                          <a:pt x="91" y="50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1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4673" y="3984"/>
                    <a:ext cx="136" cy="13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2" name="Freeform 35"/>
                  <p:cNvSpPr>
                    <a:spLocks/>
                  </p:cNvSpPr>
                  <p:nvPr/>
                </p:nvSpPr>
                <p:spPr bwMode="auto">
                  <a:xfrm>
                    <a:off x="4673" y="3979"/>
                    <a:ext cx="141" cy="10"/>
                  </a:xfrm>
                  <a:custGeom>
                    <a:avLst/>
                    <a:gdLst>
                      <a:gd name="T0" fmla="*/ 16 w 1271"/>
                      <a:gd name="T1" fmla="*/ 1 h 100"/>
                      <a:gd name="T2" fmla="*/ 15 w 1271"/>
                      <a:gd name="T3" fmla="*/ 0 h 100"/>
                      <a:gd name="T4" fmla="*/ 0 w 1271"/>
                      <a:gd name="T5" fmla="*/ 0 h 100"/>
                      <a:gd name="T6" fmla="*/ 0 w 1271"/>
                      <a:gd name="T7" fmla="*/ 1 h 100"/>
                      <a:gd name="T8" fmla="*/ 15 w 1271"/>
                      <a:gd name="T9" fmla="*/ 1 h 100"/>
                      <a:gd name="T10" fmla="*/ 15 w 1271"/>
                      <a:gd name="T11" fmla="*/ 1 h 100"/>
                      <a:gd name="T12" fmla="*/ 16 w 1271"/>
                      <a:gd name="T13" fmla="*/ 1 h 100"/>
                      <a:gd name="T14" fmla="*/ 16 w 1271"/>
                      <a:gd name="T15" fmla="*/ 0 h 100"/>
                      <a:gd name="T16" fmla="*/ 15 w 1271"/>
                      <a:gd name="T17" fmla="*/ 0 h 100"/>
                      <a:gd name="T18" fmla="*/ 16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1271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80" y="50"/>
                        </a:lnTo>
                        <a:lnTo>
                          <a:pt x="1271" y="50"/>
                        </a:lnTo>
                        <a:lnTo>
                          <a:pt x="1271" y="0"/>
                        </a:lnTo>
                        <a:lnTo>
                          <a:pt x="1225" y="0"/>
                        </a:lnTo>
                        <a:lnTo>
                          <a:pt x="1271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3" name="Freeform 36"/>
                  <p:cNvSpPr>
                    <a:spLocks/>
                  </p:cNvSpPr>
                  <p:nvPr/>
                </p:nvSpPr>
                <p:spPr bwMode="auto">
                  <a:xfrm>
                    <a:off x="4804" y="3984"/>
                    <a:ext cx="10" cy="140"/>
                  </a:xfrm>
                  <a:custGeom>
                    <a:avLst/>
                    <a:gdLst>
                      <a:gd name="T0" fmla="*/ 1 w 91"/>
                      <a:gd name="T1" fmla="*/ 14 h 1402"/>
                      <a:gd name="T2" fmla="*/ 1 w 91"/>
                      <a:gd name="T3" fmla="*/ 13 h 1402"/>
                      <a:gd name="T4" fmla="*/ 1 w 91"/>
                      <a:gd name="T5" fmla="*/ 0 h 1402"/>
                      <a:gd name="T6" fmla="*/ 0 w 91"/>
                      <a:gd name="T7" fmla="*/ 0 h 1402"/>
                      <a:gd name="T8" fmla="*/ 0 w 91"/>
                      <a:gd name="T9" fmla="*/ 13 h 1402"/>
                      <a:gd name="T10" fmla="*/ 1 w 91"/>
                      <a:gd name="T11" fmla="*/ 13 h 1402"/>
                      <a:gd name="T12" fmla="*/ 1 w 91"/>
                      <a:gd name="T13" fmla="*/ 14 h 1402"/>
                      <a:gd name="T14" fmla="*/ 1 w 91"/>
                      <a:gd name="T15" fmla="*/ 14 h 1402"/>
                      <a:gd name="T16" fmla="*/ 1 w 91"/>
                      <a:gd name="T17" fmla="*/ 13 h 1402"/>
                      <a:gd name="T18" fmla="*/ 1 w 91"/>
                      <a:gd name="T19" fmla="*/ 14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1402"/>
                      <a:gd name="T32" fmla="*/ 91 w 91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1402">
                        <a:moveTo>
                          <a:pt x="45" y="1402"/>
                        </a:moveTo>
                        <a:lnTo>
                          <a:pt x="91" y="1352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1352"/>
                        </a:lnTo>
                        <a:lnTo>
                          <a:pt x="45" y="1302"/>
                        </a:lnTo>
                        <a:lnTo>
                          <a:pt x="45" y="1402"/>
                        </a:lnTo>
                        <a:lnTo>
                          <a:pt x="91" y="1402"/>
                        </a:lnTo>
                        <a:lnTo>
                          <a:pt x="91" y="1352"/>
                        </a:lnTo>
                        <a:lnTo>
                          <a:pt x="45" y="140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4" name="Freeform 37"/>
                  <p:cNvSpPr>
                    <a:spLocks/>
                  </p:cNvSpPr>
                  <p:nvPr/>
                </p:nvSpPr>
                <p:spPr bwMode="auto">
                  <a:xfrm>
                    <a:off x="4668" y="4114"/>
                    <a:ext cx="141" cy="10"/>
                  </a:xfrm>
                  <a:custGeom>
                    <a:avLst/>
                    <a:gdLst>
                      <a:gd name="T0" fmla="*/ 0 w 1270"/>
                      <a:gd name="T1" fmla="*/ 1 h 100"/>
                      <a:gd name="T2" fmla="*/ 1 w 1270"/>
                      <a:gd name="T3" fmla="*/ 1 h 100"/>
                      <a:gd name="T4" fmla="*/ 16 w 1270"/>
                      <a:gd name="T5" fmla="*/ 1 h 100"/>
                      <a:gd name="T6" fmla="*/ 16 w 1270"/>
                      <a:gd name="T7" fmla="*/ 0 h 100"/>
                      <a:gd name="T8" fmla="*/ 1 w 1270"/>
                      <a:gd name="T9" fmla="*/ 0 h 100"/>
                      <a:gd name="T10" fmla="*/ 1 w 1270"/>
                      <a:gd name="T11" fmla="*/ 1 h 100"/>
                      <a:gd name="T12" fmla="*/ 0 w 1270"/>
                      <a:gd name="T13" fmla="*/ 1 h 100"/>
                      <a:gd name="T14" fmla="*/ 0 w 1270"/>
                      <a:gd name="T15" fmla="*/ 1 h 100"/>
                      <a:gd name="T16" fmla="*/ 1 w 1270"/>
                      <a:gd name="T17" fmla="*/ 1 h 100"/>
                      <a:gd name="T18" fmla="*/ 0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0" y="50"/>
                        </a:moveTo>
                        <a:lnTo>
                          <a:pt x="45" y="100"/>
                        </a:lnTo>
                        <a:lnTo>
                          <a:pt x="1270" y="100"/>
                        </a:lnTo>
                        <a:lnTo>
                          <a:pt x="1270" y="0"/>
                        </a:lnTo>
                        <a:lnTo>
                          <a:pt x="45" y="0"/>
                        </a:lnTo>
                        <a:lnTo>
                          <a:pt x="90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5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5" name="Freeform 38"/>
                  <p:cNvSpPr>
                    <a:spLocks/>
                  </p:cNvSpPr>
                  <p:nvPr/>
                </p:nvSpPr>
                <p:spPr bwMode="auto">
                  <a:xfrm>
                    <a:off x="4668" y="3979"/>
                    <a:ext cx="10" cy="140"/>
                  </a:xfrm>
                  <a:custGeom>
                    <a:avLst/>
                    <a:gdLst>
                      <a:gd name="T0" fmla="*/ 1 w 90"/>
                      <a:gd name="T1" fmla="*/ 0 h 1402"/>
                      <a:gd name="T2" fmla="*/ 0 w 90"/>
                      <a:gd name="T3" fmla="*/ 0 h 1402"/>
                      <a:gd name="T4" fmla="*/ 0 w 90"/>
                      <a:gd name="T5" fmla="*/ 14 h 1402"/>
                      <a:gd name="T6" fmla="*/ 1 w 90"/>
                      <a:gd name="T7" fmla="*/ 14 h 1402"/>
                      <a:gd name="T8" fmla="*/ 1 w 90"/>
                      <a:gd name="T9" fmla="*/ 0 h 1402"/>
                      <a:gd name="T10" fmla="*/ 1 w 90"/>
                      <a:gd name="T11" fmla="*/ 1 h 1402"/>
                      <a:gd name="T12" fmla="*/ 1 w 90"/>
                      <a:gd name="T13" fmla="*/ 0 h 1402"/>
                      <a:gd name="T14" fmla="*/ 0 w 90"/>
                      <a:gd name="T15" fmla="*/ 0 h 1402"/>
                      <a:gd name="T16" fmla="*/ 0 w 90"/>
                      <a:gd name="T17" fmla="*/ 0 h 1402"/>
                      <a:gd name="T18" fmla="*/ 1 w 90"/>
                      <a:gd name="T19" fmla="*/ 0 h 140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0"/>
                      <a:gd name="T31" fmla="*/ 0 h 1402"/>
                      <a:gd name="T32" fmla="*/ 90 w 90"/>
                      <a:gd name="T33" fmla="*/ 1402 h 140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0" h="1402">
                        <a:moveTo>
                          <a:pt x="45" y="0"/>
                        </a:moveTo>
                        <a:lnTo>
                          <a:pt x="0" y="50"/>
                        </a:lnTo>
                        <a:lnTo>
                          <a:pt x="0" y="1402"/>
                        </a:lnTo>
                        <a:lnTo>
                          <a:pt x="90" y="1402"/>
                        </a:lnTo>
                        <a:lnTo>
                          <a:pt x="90" y="50"/>
                        </a:lnTo>
                        <a:lnTo>
                          <a:pt x="45" y="10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6" name="Rectangle 39"/>
                  <p:cNvSpPr>
                    <a:spLocks noChangeArrowheads="1"/>
                  </p:cNvSpPr>
                  <p:nvPr/>
                </p:nvSpPr>
                <p:spPr bwMode="auto">
                  <a:xfrm>
                    <a:off x="4809" y="4074"/>
                    <a:ext cx="136" cy="45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7" name="Freeform 40"/>
                  <p:cNvSpPr>
                    <a:spLocks/>
                  </p:cNvSpPr>
                  <p:nvPr/>
                </p:nvSpPr>
                <p:spPr bwMode="auto">
                  <a:xfrm>
                    <a:off x="4804" y="4069"/>
                    <a:ext cx="141" cy="10"/>
                  </a:xfrm>
                  <a:custGeom>
                    <a:avLst/>
                    <a:gdLst>
                      <a:gd name="T0" fmla="*/ 1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0 w 1271"/>
                      <a:gd name="T11" fmla="*/ 1 h 100"/>
                      <a:gd name="T12" fmla="*/ 1 w 1271"/>
                      <a:gd name="T13" fmla="*/ 0 h 100"/>
                      <a:gd name="T14" fmla="*/ 0 w 1271"/>
                      <a:gd name="T15" fmla="*/ 0 h 100"/>
                      <a:gd name="T16" fmla="*/ 0 w 1271"/>
                      <a:gd name="T17" fmla="*/ 1 h 100"/>
                      <a:gd name="T18" fmla="*/ 1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91" y="50"/>
                        </a:moveTo>
                        <a:lnTo>
                          <a:pt x="45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5" y="0"/>
                        </a:lnTo>
                        <a:lnTo>
                          <a:pt x="0" y="50"/>
                        </a:lnTo>
                        <a:lnTo>
                          <a:pt x="45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91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8" name="Freeform 41"/>
                  <p:cNvSpPr>
                    <a:spLocks/>
                  </p:cNvSpPr>
                  <p:nvPr/>
                </p:nvSpPr>
                <p:spPr bwMode="auto">
                  <a:xfrm>
                    <a:off x="4804" y="4074"/>
                    <a:ext cx="10" cy="50"/>
                  </a:xfrm>
                  <a:custGeom>
                    <a:avLst/>
                    <a:gdLst>
                      <a:gd name="T0" fmla="*/ 1 w 91"/>
                      <a:gd name="T1" fmla="*/ 4 h 501"/>
                      <a:gd name="T2" fmla="*/ 1 w 91"/>
                      <a:gd name="T3" fmla="*/ 4 h 501"/>
                      <a:gd name="T4" fmla="*/ 1 w 91"/>
                      <a:gd name="T5" fmla="*/ 0 h 501"/>
                      <a:gd name="T6" fmla="*/ 0 w 91"/>
                      <a:gd name="T7" fmla="*/ 0 h 501"/>
                      <a:gd name="T8" fmla="*/ 0 w 91"/>
                      <a:gd name="T9" fmla="*/ 4 h 501"/>
                      <a:gd name="T10" fmla="*/ 1 w 91"/>
                      <a:gd name="T11" fmla="*/ 5 h 501"/>
                      <a:gd name="T12" fmla="*/ 0 w 91"/>
                      <a:gd name="T13" fmla="*/ 4 h 501"/>
                      <a:gd name="T14" fmla="*/ 0 w 91"/>
                      <a:gd name="T15" fmla="*/ 5 h 501"/>
                      <a:gd name="T16" fmla="*/ 1 w 91"/>
                      <a:gd name="T17" fmla="*/ 5 h 501"/>
                      <a:gd name="T18" fmla="*/ 1 w 91"/>
                      <a:gd name="T19" fmla="*/ 4 h 5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01"/>
                      <a:gd name="T32" fmla="*/ 91 w 91"/>
                      <a:gd name="T33" fmla="*/ 501 h 5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01">
                        <a:moveTo>
                          <a:pt x="45" y="401"/>
                        </a:moveTo>
                        <a:lnTo>
                          <a:pt x="91" y="451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451"/>
                        </a:lnTo>
                        <a:lnTo>
                          <a:pt x="45" y="501"/>
                        </a:lnTo>
                        <a:lnTo>
                          <a:pt x="0" y="451"/>
                        </a:lnTo>
                        <a:lnTo>
                          <a:pt x="0" y="501"/>
                        </a:lnTo>
                        <a:lnTo>
                          <a:pt x="45" y="501"/>
                        </a:lnTo>
                        <a:lnTo>
                          <a:pt x="45" y="401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8999" name="Freeform 42"/>
                  <p:cNvSpPr>
                    <a:spLocks/>
                  </p:cNvSpPr>
                  <p:nvPr/>
                </p:nvSpPr>
                <p:spPr bwMode="auto">
                  <a:xfrm>
                    <a:off x="4809" y="4114"/>
                    <a:ext cx="141" cy="10"/>
                  </a:xfrm>
                  <a:custGeom>
                    <a:avLst/>
                    <a:gdLst>
                      <a:gd name="T0" fmla="*/ 15 w 1271"/>
                      <a:gd name="T1" fmla="*/ 1 h 100"/>
                      <a:gd name="T2" fmla="*/ 15 w 1271"/>
                      <a:gd name="T3" fmla="*/ 0 h 100"/>
                      <a:gd name="T4" fmla="*/ 0 w 1271"/>
                      <a:gd name="T5" fmla="*/ 0 h 100"/>
                      <a:gd name="T6" fmla="*/ 0 w 1271"/>
                      <a:gd name="T7" fmla="*/ 1 h 100"/>
                      <a:gd name="T8" fmla="*/ 15 w 1271"/>
                      <a:gd name="T9" fmla="*/ 1 h 100"/>
                      <a:gd name="T10" fmla="*/ 16 w 1271"/>
                      <a:gd name="T11" fmla="*/ 1 h 100"/>
                      <a:gd name="T12" fmla="*/ 15 w 1271"/>
                      <a:gd name="T13" fmla="*/ 1 h 100"/>
                      <a:gd name="T14" fmla="*/ 16 w 1271"/>
                      <a:gd name="T15" fmla="*/ 1 h 100"/>
                      <a:gd name="T16" fmla="*/ 16 w 1271"/>
                      <a:gd name="T17" fmla="*/ 1 h 100"/>
                      <a:gd name="T18" fmla="*/ 15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1180" y="50"/>
                        </a:moveTo>
                        <a:lnTo>
                          <a:pt x="1226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6" y="100"/>
                        </a:lnTo>
                        <a:lnTo>
                          <a:pt x="1271" y="50"/>
                        </a:lnTo>
                        <a:lnTo>
                          <a:pt x="1226" y="100"/>
                        </a:lnTo>
                        <a:lnTo>
                          <a:pt x="1271" y="100"/>
                        </a:lnTo>
                        <a:lnTo>
                          <a:pt x="1271" y="50"/>
                        </a:lnTo>
                        <a:lnTo>
                          <a:pt x="118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0" name="Freeform 43"/>
                  <p:cNvSpPr>
                    <a:spLocks/>
                  </p:cNvSpPr>
                  <p:nvPr/>
                </p:nvSpPr>
                <p:spPr bwMode="auto">
                  <a:xfrm>
                    <a:off x="4940" y="4069"/>
                    <a:ext cx="10" cy="50"/>
                  </a:xfrm>
                  <a:custGeom>
                    <a:avLst/>
                    <a:gdLst>
                      <a:gd name="T0" fmla="*/ 1 w 91"/>
                      <a:gd name="T1" fmla="*/ 1 h 501"/>
                      <a:gd name="T2" fmla="*/ 0 w 91"/>
                      <a:gd name="T3" fmla="*/ 0 h 501"/>
                      <a:gd name="T4" fmla="*/ 0 w 91"/>
                      <a:gd name="T5" fmla="*/ 5 h 501"/>
                      <a:gd name="T6" fmla="*/ 1 w 91"/>
                      <a:gd name="T7" fmla="*/ 5 h 501"/>
                      <a:gd name="T8" fmla="*/ 1 w 91"/>
                      <a:gd name="T9" fmla="*/ 0 h 501"/>
                      <a:gd name="T10" fmla="*/ 1 w 91"/>
                      <a:gd name="T11" fmla="*/ 0 h 501"/>
                      <a:gd name="T12" fmla="*/ 1 w 91"/>
                      <a:gd name="T13" fmla="*/ 0 h 501"/>
                      <a:gd name="T14" fmla="*/ 1 w 91"/>
                      <a:gd name="T15" fmla="*/ 0 h 501"/>
                      <a:gd name="T16" fmla="*/ 1 w 91"/>
                      <a:gd name="T17" fmla="*/ 0 h 501"/>
                      <a:gd name="T18" fmla="*/ 1 w 91"/>
                      <a:gd name="T19" fmla="*/ 1 h 501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501"/>
                      <a:gd name="T32" fmla="*/ 91 w 91"/>
                      <a:gd name="T33" fmla="*/ 501 h 501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501">
                        <a:moveTo>
                          <a:pt x="46" y="100"/>
                        </a:moveTo>
                        <a:lnTo>
                          <a:pt x="0" y="50"/>
                        </a:lnTo>
                        <a:lnTo>
                          <a:pt x="0" y="501"/>
                        </a:lnTo>
                        <a:lnTo>
                          <a:pt x="91" y="501"/>
                        </a:lnTo>
                        <a:lnTo>
                          <a:pt x="91" y="5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91" y="0"/>
                        </a:lnTo>
                        <a:lnTo>
                          <a:pt x="46" y="0"/>
                        </a:lnTo>
                        <a:lnTo>
                          <a:pt x="46" y="10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1" name="Rectangle 44"/>
                  <p:cNvSpPr>
                    <a:spLocks noChangeArrowheads="1"/>
                  </p:cNvSpPr>
                  <p:nvPr/>
                </p:nvSpPr>
                <p:spPr bwMode="auto">
                  <a:xfrm>
                    <a:off x="4945" y="4029"/>
                    <a:ext cx="137" cy="90"/>
                  </a:xfrm>
                  <a:prstGeom prst="rect">
                    <a:avLst/>
                  </a:prstGeom>
                  <a:solidFill>
                    <a:srgbClr val="DC2B1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2" name="Freeform 45"/>
                  <p:cNvSpPr>
                    <a:spLocks/>
                  </p:cNvSpPr>
                  <p:nvPr/>
                </p:nvSpPr>
                <p:spPr bwMode="auto">
                  <a:xfrm>
                    <a:off x="4945" y="4024"/>
                    <a:ext cx="142" cy="10"/>
                  </a:xfrm>
                  <a:custGeom>
                    <a:avLst/>
                    <a:gdLst>
                      <a:gd name="T0" fmla="*/ 16 w 1270"/>
                      <a:gd name="T1" fmla="*/ 1 h 100"/>
                      <a:gd name="T2" fmla="*/ 15 w 1270"/>
                      <a:gd name="T3" fmla="*/ 0 h 100"/>
                      <a:gd name="T4" fmla="*/ 0 w 1270"/>
                      <a:gd name="T5" fmla="*/ 0 h 100"/>
                      <a:gd name="T6" fmla="*/ 0 w 1270"/>
                      <a:gd name="T7" fmla="*/ 1 h 100"/>
                      <a:gd name="T8" fmla="*/ 15 w 1270"/>
                      <a:gd name="T9" fmla="*/ 1 h 100"/>
                      <a:gd name="T10" fmla="*/ 15 w 1270"/>
                      <a:gd name="T11" fmla="*/ 1 h 100"/>
                      <a:gd name="T12" fmla="*/ 16 w 1270"/>
                      <a:gd name="T13" fmla="*/ 1 h 100"/>
                      <a:gd name="T14" fmla="*/ 16 w 1270"/>
                      <a:gd name="T15" fmla="*/ 0 h 100"/>
                      <a:gd name="T16" fmla="*/ 15 w 1270"/>
                      <a:gd name="T17" fmla="*/ 0 h 100"/>
                      <a:gd name="T18" fmla="*/ 16 w 1270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0"/>
                      <a:gd name="T31" fmla="*/ 0 h 100"/>
                      <a:gd name="T32" fmla="*/ 1270 w 1270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0" h="100">
                        <a:moveTo>
                          <a:pt x="1270" y="50"/>
                        </a:moveTo>
                        <a:lnTo>
                          <a:pt x="1225" y="0"/>
                        </a:lnTo>
                        <a:lnTo>
                          <a:pt x="0" y="0"/>
                        </a:lnTo>
                        <a:lnTo>
                          <a:pt x="0" y="100"/>
                        </a:lnTo>
                        <a:lnTo>
                          <a:pt x="1225" y="100"/>
                        </a:lnTo>
                        <a:lnTo>
                          <a:pt x="1179" y="50"/>
                        </a:lnTo>
                        <a:lnTo>
                          <a:pt x="1270" y="50"/>
                        </a:lnTo>
                        <a:lnTo>
                          <a:pt x="1270" y="0"/>
                        </a:lnTo>
                        <a:lnTo>
                          <a:pt x="1225" y="0"/>
                        </a:lnTo>
                        <a:lnTo>
                          <a:pt x="127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3" name="Freeform 46"/>
                  <p:cNvSpPr>
                    <a:spLocks/>
                  </p:cNvSpPr>
                  <p:nvPr/>
                </p:nvSpPr>
                <p:spPr bwMode="auto">
                  <a:xfrm>
                    <a:off x="5076" y="4029"/>
                    <a:ext cx="11" cy="95"/>
                  </a:xfrm>
                  <a:custGeom>
                    <a:avLst/>
                    <a:gdLst>
                      <a:gd name="T0" fmla="*/ 1 w 91"/>
                      <a:gd name="T1" fmla="*/ 9 h 952"/>
                      <a:gd name="T2" fmla="*/ 1 w 91"/>
                      <a:gd name="T3" fmla="*/ 9 h 952"/>
                      <a:gd name="T4" fmla="*/ 1 w 91"/>
                      <a:gd name="T5" fmla="*/ 0 h 952"/>
                      <a:gd name="T6" fmla="*/ 0 w 91"/>
                      <a:gd name="T7" fmla="*/ 0 h 952"/>
                      <a:gd name="T8" fmla="*/ 0 w 91"/>
                      <a:gd name="T9" fmla="*/ 9 h 952"/>
                      <a:gd name="T10" fmla="*/ 1 w 91"/>
                      <a:gd name="T11" fmla="*/ 8 h 952"/>
                      <a:gd name="T12" fmla="*/ 1 w 91"/>
                      <a:gd name="T13" fmla="*/ 9 h 952"/>
                      <a:gd name="T14" fmla="*/ 1 w 91"/>
                      <a:gd name="T15" fmla="*/ 9 h 952"/>
                      <a:gd name="T16" fmla="*/ 1 w 91"/>
                      <a:gd name="T17" fmla="*/ 9 h 952"/>
                      <a:gd name="T18" fmla="*/ 1 w 91"/>
                      <a:gd name="T19" fmla="*/ 9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952"/>
                      <a:gd name="T32" fmla="*/ 91 w 91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952">
                        <a:moveTo>
                          <a:pt x="46" y="952"/>
                        </a:moveTo>
                        <a:lnTo>
                          <a:pt x="91" y="902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902"/>
                        </a:lnTo>
                        <a:lnTo>
                          <a:pt x="46" y="852"/>
                        </a:lnTo>
                        <a:lnTo>
                          <a:pt x="46" y="952"/>
                        </a:lnTo>
                        <a:lnTo>
                          <a:pt x="91" y="952"/>
                        </a:lnTo>
                        <a:lnTo>
                          <a:pt x="91" y="902"/>
                        </a:lnTo>
                        <a:lnTo>
                          <a:pt x="46" y="952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4" name="Freeform 47"/>
                  <p:cNvSpPr>
                    <a:spLocks/>
                  </p:cNvSpPr>
                  <p:nvPr/>
                </p:nvSpPr>
                <p:spPr bwMode="auto">
                  <a:xfrm>
                    <a:off x="4940" y="4114"/>
                    <a:ext cx="142" cy="10"/>
                  </a:xfrm>
                  <a:custGeom>
                    <a:avLst/>
                    <a:gdLst>
                      <a:gd name="T0" fmla="*/ 0 w 1271"/>
                      <a:gd name="T1" fmla="*/ 1 h 100"/>
                      <a:gd name="T2" fmla="*/ 1 w 1271"/>
                      <a:gd name="T3" fmla="*/ 1 h 100"/>
                      <a:gd name="T4" fmla="*/ 16 w 1271"/>
                      <a:gd name="T5" fmla="*/ 1 h 100"/>
                      <a:gd name="T6" fmla="*/ 16 w 1271"/>
                      <a:gd name="T7" fmla="*/ 0 h 100"/>
                      <a:gd name="T8" fmla="*/ 1 w 1271"/>
                      <a:gd name="T9" fmla="*/ 0 h 100"/>
                      <a:gd name="T10" fmla="*/ 1 w 1271"/>
                      <a:gd name="T11" fmla="*/ 1 h 100"/>
                      <a:gd name="T12" fmla="*/ 0 w 1271"/>
                      <a:gd name="T13" fmla="*/ 1 h 100"/>
                      <a:gd name="T14" fmla="*/ 0 w 1271"/>
                      <a:gd name="T15" fmla="*/ 1 h 100"/>
                      <a:gd name="T16" fmla="*/ 1 w 1271"/>
                      <a:gd name="T17" fmla="*/ 1 h 100"/>
                      <a:gd name="T18" fmla="*/ 0 w 1271"/>
                      <a:gd name="T19" fmla="*/ 1 h 100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271"/>
                      <a:gd name="T31" fmla="*/ 0 h 100"/>
                      <a:gd name="T32" fmla="*/ 1271 w 1271"/>
                      <a:gd name="T33" fmla="*/ 100 h 100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271" h="100">
                        <a:moveTo>
                          <a:pt x="0" y="50"/>
                        </a:moveTo>
                        <a:lnTo>
                          <a:pt x="46" y="100"/>
                        </a:lnTo>
                        <a:lnTo>
                          <a:pt x="1271" y="100"/>
                        </a:lnTo>
                        <a:lnTo>
                          <a:pt x="1271" y="0"/>
                        </a:lnTo>
                        <a:lnTo>
                          <a:pt x="46" y="0"/>
                        </a:lnTo>
                        <a:lnTo>
                          <a:pt x="91" y="50"/>
                        </a:lnTo>
                        <a:lnTo>
                          <a:pt x="0" y="50"/>
                        </a:lnTo>
                        <a:lnTo>
                          <a:pt x="0" y="100"/>
                        </a:lnTo>
                        <a:lnTo>
                          <a:pt x="46" y="100"/>
                        </a:lnTo>
                        <a:lnTo>
                          <a:pt x="0" y="5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5" name="Freeform 48"/>
                  <p:cNvSpPr>
                    <a:spLocks/>
                  </p:cNvSpPr>
                  <p:nvPr/>
                </p:nvSpPr>
                <p:spPr bwMode="auto">
                  <a:xfrm>
                    <a:off x="4940" y="4024"/>
                    <a:ext cx="10" cy="95"/>
                  </a:xfrm>
                  <a:custGeom>
                    <a:avLst/>
                    <a:gdLst>
                      <a:gd name="T0" fmla="*/ 1 w 91"/>
                      <a:gd name="T1" fmla="*/ 0 h 952"/>
                      <a:gd name="T2" fmla="*/ 0 w 91"/>
                      <a:gd name="T3" fmla="*/ 0 h 952"/>
                      <a:gd name="T4" fmla="*/ 0 w 91"/>
                      <a:gd name="T5" fmla="*/ 9 h 952"/>
                      <a:gd name="T6" fmla="*/ 1 w 91"/>
                      <a:gd name="T7" fmla="*/ 9 h 952"/>
                      <a:gd name="T8" fmla="*/ 1 w 91"/>
                      <a:gd name="T9" fmla="*/ 0 h 952"/>
                      <a:gd name="T10" fmla="*/ 1 w 91"/>
                      <a:gd name="T11" fmla="*/ 1 h 952"/>
                      <a:gd name="T12" fmla="*/ 1 w 91"/>
                      <a:gd name="T13" fmla="*/ 0 h 952"/>
                      <a:gd name="T14" fmla="*/ 0 w 91"/>
                      <a:gd name="T15" fmla="*/ 0 h 952"/>
                      <a:gd name="T16" fmla="*/ 0 w 91"/>
                      <a:gd name="T17" fmla="*/ 0 h 952"/>
                      <a:gd name="T18" fmla="*/ 1 w 91"/>
                      <a:gd name="T19" fmla="*/ 0 h 95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91"/>
                      <a:gd name="T31" fmla="*/ 0 h 952"/>
                      <a:gd name="T32" fmla="*/ 91 w 91"/>
                      <a:gd name="T33" fmla="*/ 952 h 95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91" h="952">
                        <a:moveTo>
                          <a:pt x="46" y="0"/>
                        </a:moveTo>
                        <a:lnTo>
                          <a:pt x="0" y="50"/>
                        </a:lnTo>
                        <a:lnTo>
                          <a:pt x="0" y="952"/>
                        </a:lnTo>
                        <a:lnTo>
                          <a:pt x="91" y="952"/>
                        </a:lnTo>
                        <a:lnTo>
                          <a:pt x="91" y="50"/>
                        </a:lnTo>
                        <a:lnTo>
                          <a:pt x="46" y="100"/>
                        </a:lnTo>
                        <a:lnTo>
                          <a:pt x="46" y="0"/>
                        </a:lnTo>
                        <a:lnTo>
                          <a:pt x="0" y="0"/>
                        </a:lnTo>
                        <a:lnTo>
                          <a:pt x="0" y="50"/>
                        </a:lnTo>
                        <a:lnTo>
                          <a:pt x="46" y="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06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4080" y="4160"/>
                    <a:ext cx="52" cy="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>
                        <a:solidFill>
                          <a:srgbClr val="000000"/>
                        </a:solidFill>
                        <a:latin typeface="AvantGarde Bk BT" charset="0"/>
                        <a:cs typeface="Arial" pitchFamily="34" charset="0"/>
                      </a:rPr>
                      <a:t>0</a:t>
                    </a:r>
                    <a:endParaRPr lang="en-US" sz="28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07" name="Rectangle 50"/>
                  <p:cNvSpPr>
                    <a:spLocks noChangeArrowheads="1"/>
                  </p:cNvSpPr>
                  <p:nvPr/>
                </p:nvSpPr>
                <p:spPr bwMode="auto">
                  <a:xfrm>
                    <a:off x="5036" y="4145"/>
                    <a:ext cx="53" cy="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>
                        <a:solidFill>
                          <a:srgbClr val="000000"/>
                        </a:solidFill>
                        <a:latin typeface="AvantGarde Bk BT" charset="0"/>
                        <a:cs typeface="Arial" pitchFamily="34" charset="0"/>
                      </a:rPr>
                      <a:t>2</a:t>
                    </a:r>
                    <a:endParaRPr lang="en-US" sz="28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08" name="Rectangle 51"/>
                  <p:cNvSpPr>
                    <a:spLocks noChangeArrowheads="1"/>
                  </p:cNvSpPr>
                  <p:nvPr/>
                </p:nvSpPr>
                <p:spPr bwMode="auto">
                  <a:xfrm>
                    <a:off x="5104" y="4133"/>
                    <a:ext cx="51" cy="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 lIns="0" tIns="0" rIns="0" bIns="0">
                    <a:spAutoFit/>
                  </a:bodyPr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en-US" sz="1500">
                        <a:solidFill>
                          <a:srgbClr val="000000"/>
                        </a:solidFill>
                        <a:latin typeface="Symbol" pitchFamily="18" charset="2"/>
                        <a:cs typeface="Arial" pitchFamily="34" charset="0"/>
                      </a:rPr>
                      <a:t>p</a:t>
                    </a:r>
                    <a:endParaRPr lang="en-US" sz="28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009" name="Freeform 52"/>
                  <p:cNvSpPr>
                    <a:spLocks/>
                  </p:cNvSpPr>
                  <p:nvPr/>
                </p:nvSpPr>
                <p:spPr bwMode="auto">
                  <a:xfrm>
                    <a:off x="4329" y="4153"/>
                    <a:ext cx="53" cy="47"/>
                  </a:xfrm>
                  <a:custGeom>
                    <a:avLst/>
                    <a:gdLst>
                      <a:gd name="T0" fmla="*/ 6 w 474"/>
                      <a:gd name="T1" fmla="*/ 5 h 476"/>
                      <a:gd name="T2" fmla="*/ 3 w 474"/>
                      <a:gd name="T3" fmla="*/ 0 h 476"/>
                      <a:gd name="T4" fmla="*/ 0 w 474"/>
                      <a:gd name="T5" fmla="*/ 5 h 476"/>
                      <a:gd name="T6" fmla="*/ 6 w 474"/>
                      <a:gd name="T7" fmla="*/ 5 h 476"/>
                      <a:gd name="T8" fmla="*/ 3 w 474"/>
                      <a:gd name="T9" fmla="*/ 0 h 476"/>
                      <a:gd name="T10" fmla="*/ 6 w 474"/>
                      <a:gd name="T11" fmla="*/ 5 h 476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74"/>
                      <a:gd name="T19" fmla="*/ 0 h 476"/>
                      <a:gd name="T20" fmla="*/ 474 w 474"/>
                      <a:gd name="T21" fmla="*/ 476 h 476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74" h="476">
                        <a:moveTo>
                          <a:pt x="474" y="476"/>
                        </a:moveTo>
                        <a:lnTo>
                          <a:pt x="238" y="0"/>
                        </a:lnTo>
                        <a:lnTo>
                          <a:pt x="0" y="476"/>
                        </a:lnTo>
                        <a:lnTo>
                          <a:pt x="474" y="476"/>
                        </a:lnTo>
                        <a:lnTo>
                          <a:pt x="238" y="0"/>
                        </a:lnTo>
                        <a:lnTo>
                          <a:pt x="474" y="476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  <p:sp>
                <p:nvSpPr>
                  <p:cNvPr id="39010" name="Freeform 53"/>
                  <p:cNvSpPr>
                    <a:spLocks/>
                  </p:cNvSpPr>
                  <p:nvPr/>
                </p:nvSpPr>
                <p:spPr bwMode="auto">
                  <a:xfrm>
                    <a:off x="4350" y="4196"/>
                    <a:ext cx="11" cy="76"/>
                  </a:xfrm>
                  <a:custGeom>
                    <a:avLst/>
                    <a:gdLst>
                      <a:gd name="T0" fmla="*/ 1 w 91"/>
                      <a:gd name="T1" fmla="*/ 8 h 760"/>
                      <a:gd name="T2" fmla="*/ 1 w 91"/>
                      <a:gd name="T3" fmla="*/ 8 h 760"/>
                      <a:gd name="T4" fmla="*/ 1 w 91"/>
                      <a:gd name="T5" fmla="*/ 0 h 760"/>
                      <a:gd name="T6" fmla="*/ 0 w 91"/>
                      <a:gd name="T7" fmla="*/ 0 h 760"/>
                      <a:gd name="T8" fmla="*/ 0 w 91"/>
                      <a:gd name="T9" fmla="*/ 8 h 760"/>
                      <a:gd name="T10" fmla="*/ 1 w 91"/>
                      <a:gd name="T11" fmla="*/ 8 h 760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91"/>
                      <a:gd name="T19" fmla="*/ 0 h 760"/>
                      <a:gd name="T20" fmla="*/ 91 w 91"/>
                      <a:gd name="T21" fmla="*/ 760 h 760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91" h="760">
                        <a:moveTo>
                          <a:pt x="46" y="760"/>
                        </a:moveTo>
                        <a:lnTo>
                          <a:pt x="91" y="760"/>
                        </a:lnTo>
                        <a:lnTo>
                          <a:pt x="91" y="0"/>
                        </a:lnTo>
                        <a:lnTo>
                          <a:pt x="0" y="0"/>
                        </a:lnTo>
                        <a:lnTo>
                          <a:pt x="0" y="760"/>
                        </a:lnTo>
                        <a:lnTo>
                          <a:pt x="46" y="760"/>
                        </a:lnTo>
                        <a:close/>
                      </a:path>
                    </a:pathLst>
                  </a:custGeom>
                  <a:solidFill>
                    <a:srgbClr val="1F1A17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endParaRPr lang="en-US">
                      <a:solidFill>
                        <a:srgbClr val="000000"/>
                      </a:solidFill>
                      <a:latin typeface="Arial" pitchFamily="34" charset="0"/>
                    </a:endParaRPr>
                  </a:p>
                </p:txBody>
              </p:sp>
            </p:grpSp>
            <p:sp>
              <p:nvSpPr>
                <p:cNvPr id="38966" name="AutoShape 54"/>
                <p:cNvSpPr>
                  <a:spLocks noChangeArrowheads="1"/>
                </p:cNvSpPr>
                <p:nvPr/>
              </p:nvSpPr>
              <p:spPr bwMode="auto">
                <a:xfrm>
                  <a:off x="2725" y="3063"/>
                  <a:ext cx="539" cy="540"/>
                </a:xfrm>
                <a:prstGeom prst="rightArrow">
                  <a:avLst>
                    <a:gd name="adj1" fmla="val 50000"/>
                    <a:gd name="adj2" fmla="val 25000"/>
                  </a:avLst>
                </a:prstGeom>
                <a:solidFill>
                  <a:srgbClr val="FF9900"/>
                </a:solidFill>
                <a:ln w="190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</p:grpSp>
        </p:grpSp>
        <p:sp>
          <p:nvSpPr>
            <p:cNvPr id="38962" name="Rectangle 55"/>
            <p:cNvSpPr>
              <a:spLocks noChangeArrowheads="1"/>
            </p:cNvSpPr>
            <p:nvPr/>
          </p:nvSpPr>
          <p:spPr bwMode="auto">
            <a:xfrm>
              <a:off x="3571" y="3975"/>
              <a:ext cx="221" cy="20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pic>
        <p:nvPicPr>
          <p:cNvPr id="6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100" y="4282567"/>
            <a:ext cx="18097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5" descr="sift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2872" y="4311275"/>
            <a:ext cx="1752600" cy="175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aphicFrame>
        <p:nvGraphicFramePr>
          <p:cNvPr id="67" name="Group 6"/>
          <p:cNvGraphicFramePr>
            <a:graphicFrameLocks noGrp="1"/>
          </p:cNvGraphicFramePr>
          <p:nvPr/>
        </p:nvGraphicFramePr>
        <p:xfrm>
          <a:off x="881100" y="4304792"/>
          <a:ext cx="1811337" cy="1758951"/>
        </p:xfrm>
        <a:graphic>
          <a:graphicData uri="http://schemas.openxmlformats.org/drawingml/2006/table">
            <a:tbl>
              <a:tblPr/>
              <a:tblGrid>
                <a:gridCol w="452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24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3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8" name="AutoShape 33"/>
          <p:cNvSpPr>
            <a:spLocks noChangeArrowheads="1"/>
          </p:cNvSpPr>
          <p:nvPr/>
        </p:nvSpPr>
        <p:spPr bwMode="auto">
          <a:xfrm>
            <a:off x="3077770" y="4844206"/>
            <a:ext cx="758825" cy="603250"/>
          </a:xfrm>
          <a:prstGeom prst="rightArrow">
            <a:avLst>
              <a:gd name="adj1" fmla="val 50000"/>
              <a:gd name="adj2" fmla="val 31447"/>
            </a:avLst>
          </a:prstGeom>
          <a:solidFill>
            <a:srgbClr val="FF9900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967EF81-EFBF-42D5-90D5-123DAEF6E18A}"/>
              </a:ext>
            </a:extLst>
          </p:cNvPr>
          <p:cNvGrpSpPr/>
          <p:nvPr/>
        </p:nvGrpSpPr>
        <p:grpSpPr>
          <a:xfrm>
            <a:off x="6575526" y="2889322"/>
            <a:ext cx="1524000" cy="990600"/>
            <a:chOff x="6477000" y="2743200"/>
            <a:chExt cx="1524000" cy="990600"/>
          </a:xfrm>
        </p:grpSpPr>
        <p:grpSp>
          <p:nvGrpSpPr>
            <p:cNvPr id="6" name="Group 46"/>
            <p:cNvGrpSpPr>
              <a:grpSpLocks/>
            </p:cNvGrpSpPr>
            <p:nvPr/>
          </p:nvGrpSpPr>
          <p:grpSpPr bwMode="auto">
            <a:xfrm>
              <a:off x="6629400" y="2819400"/>
              <a:ext cx="1219200" cy="762000"/>
              <a:chOff x="6324600" y="4953000"/>
              <a:chExt cx="1219200" cy="762000"/>
            </a:xfrm>
          </p:grpSpPr>
          <p:cxnSp>
            <p:nvCxnSpPr>
              <p:cNvPr id="38952" name="Straight Arrow Connector 31"/>
              <p:cNvCxnSpPr>
                <a:cxnSpLocks noChangeShapeType="1"/>
              </p:cNvCxnSpPr>
              <p:nvPr/>
            </p:nvCxnSpPr>
            <p:spPr bwMode="auto">
              <a:xfrm>
                <a:off x="6705600" y="5334000"/>
                <a:ext cx="838200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3" name="Straight Arrow Connector 33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705600" y="4953000"/>
                <a:ext cx="381000" cy="381000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4" name="Straight Arrow Connector 35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514306" y="5144294"/>
                <a:ext cx="382588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5" name="Straight Arrow Connector 37"/>
              <p:cNvCxnSpPr>
                <a:cxnSpLocks noChangeShapeType="1"/>
              </p:cNvCxnSpPr>
              <p:nvPr/>
            </p:nvCxnSpPr>
            <p:spPr bwMode="auto">
              <a:xfrm rot="16200000" flipV="1">
                <a:off x="6550024" y="5181600"/>
                <a:ext cx="154782" cy="154782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6" name="Straight Arrow Connector 39"/>
              <p:cNvCxnSpPr>
                <a:cxnSpLocks noChangeShapeType="1"/>
              </p:cNvCxnSpPr>
              <p:nvPr/>
            </p:nvCxnSpPr>
            <p:spPr bwMode="auto">
              <a:xfrm rot="10800000">
                <a:off x="6324600" y="5336382"/>
                <a:ext cx="380206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7" name="Straight Arrow Connector 42"/>
              <p:cNvCxnSpPr>
                <a:cxnSpLocks noChangeShapeType="1"/>
              </p:cNvCxnSpPr>
              <p:nvPr/>
            </p:nvCxnSpPr>
            <p:spPr bwMode="auto">
              <a:xfrm rot="5400000">
                <a:off x="6553200" y="5331618"/>
                <a:ext cx="154782" cy="154782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8" name="Straight Arrow Connector 43"/>
              <p:cNvCxnSpPr>
                <a:cxnSpLocks noChangeShapeType="1"/>
              </p:cNvCxnSpPr>
              <p:nvPr/>
            </p:nvCxnSpPr>
            <p:spPr bwMode="auto">
              <a:xfrm rot="16200000" flipH="1">
                <a:off x="6515100" y="5522912"/>
                <a:ext cx="382588" cy="1588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cxnSp>
            <p:nvCxnSpPr>
              <p:cNvPr id="38959" name="Straight Arrow Connector 44"/>
              <p:cNvCxnSpPr>
                <a:cxnSpLocks noChangeShapeType="1"/>
              </p:cNvCxnSpPr>
              <p:nvPr/>
            </p:nvCxnSpPr>
            <p:spPr bwMode="auto">
              <a:xfrm rot="16200000" flipH="1">
                <a:off x="6701632" y="5337969"/>
                <a:ext cx="312737" cy="304800"/>
              </a:xfrm>
              <a:prstGeom prst="straightConnector1">
                <a:avLst/>
              </a:prstGeom>
              <a:noFill/>
              <a:ln w="28575" algn="ctr">
                <a:solidFill>
                  <a:srgbClr val="002060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8960" name="Oval 27"/>
              <p:cNvSpPr>
                <a:spLocks noChangeArrowheads="1"/>
              </p:cNvSpPr>
              <p:nvPr/>
            </p:nvSpPr>
            <p:spPr bwMode="auto">
              <a:xfrm>
                <a:off x="6657976" y="5286376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b="1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38949" name="Rectangle 69"/>
            <p:cNvSpPr>
              <a:spLocks noChangeArrowheads="1"/>
            </p:cNvSpPr>
            <p:nvPr/>
          </p:nvSpPr>
          <p:spPr bwMode="auto">
            <a:xfrm>
              <a:off x="6477000" y="2743200"/>
              <a:ext cx="1524000" cy="990600"/>
            </a:xfrm>
            <a:prstGeom prst="rect">
              <a:avLst/>
            </a:prstGeom>
            <a:noFill/>
            <a:ln w="38100" algn="ctr">
              <a:solidFill>
                <a:srgbClr val="7030A0"/>
              </a:solidFill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6197938" y="4412074"/>
            <a:ext cx="2642277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Why </a:t>
            </a:r>
            <a:r>
              <a:rPr lang="en-US" sz="1800" i="1" dirty="0" err="1">
                <a:solidFill>
                  <a:srgbClr val="000000"/>
                </a:solidFill>
                <a:latin typeface="Arial" pitchFamily="34" charset="0"/>
              </a:rPr>
              <a:t>subpatches</a:t>
            </a:r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?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US" sz="1800" i="1" dirty="0">
                <a:solidFill>
                  <a:srgbClr val="000000"/>
                </a:solidFill>
                <a:latin typeface="Arial" pitchFamily="34" charset="0"/>
              </a:rPr>
              <a:t>Why does SIFT have some illumination invariance?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latin typeface="Arial" pitchFamily="34" charset="0"/>
                <a:cs typeface="Arial" pitchFamily="34" charset="0"/>
              </a:rPr>
              <a:t>Use histograms to bin pixels within sub-patches according to their orientation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One definition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Pattern recognition</a:t>
            </a:r>
          </a:p>
          <a:p>
            <a:pPr lvl="1" eaLnBrk="1" hangingPunct="1">
              <a:buFontTx/>
              <a:buNone/>
            </a:pPr>
            <a:r>
              <a:rPr lang="en-US" dirty="0"/>
              <a:t>"the act of taking in raw data and taking an action based on the category of the data" </a:t>
            </a:r>
          </a:p>
          <a:p>
            <a:pPr lvl="1" algn="r" eaLnBrk="1" hangingPunct="1">
              <a:buFontTx/>
              <a:buNone/>
            </a:pPr>
            <a:r>
              <a:rPr lang="pt-PT" dirty="0" err="1"/>
              <a:t>Wikipedia</a:t>
            </a:r>
            <a:endParaRPr lang="pt-PT" dirty="0"/>
          </a:p>
          <a:p>
            <a:pPr eaLnBrk="1" hangingPunct="1"/>
            <a:endParaRPr lang="pt-PT" dirty="0"/>
          </a:p>
          <a:p>
            <a:pPr eaLnBrk="1" hangingPunct="1"/>
            <a:r>
              <a:rPr lang="pt-PT" dirty="0" err="1"/>
              <a:t>How</a:t>
            </a:r>
            <a:r>
              <a:rPr lang="pt-PT" dirty="0"/>
              <a:t> do I do </a:t>
            </a:r>
            <a:r>
              <a:rPr lang="pt-PT" dirty="0" err="1"/>
              <a:t>this</a:t>
            </a:r>
            <a:r>
              <a:rPr lang="pt-PT" dirty="0"/>
              <a:t> </a:t>
            </a:r>
            <a:r>
              <a:rPr lang="pt-PT" dirty="0" err="1"/>
              <a:t>so</a:t>
            </a:r>
            <a:r>
              <a:rPr lang="pt-PT" dirty="0"/>
              <a:t> </a:t>
            </a:r>
            <a:r>
              <a:rPr lang="pt-PT" dirty="0" err="1"/>
              <a:t>well</a:t>
            </a:r>
            <a:r>
              <a:rPr lang="pt-PT" dirty="0"/>
              <a:t>?</a:t>
            </a:r>
          </a:p>
          <a:p>
            <a:pPr eaLnBrk="1" hangingPunct="1"/>
            <a:r>
              <a:rPr lang="pt-PT" dirty="0" err="1"/>
              <a:t>How</a:t>
            </a:r>
            <a:r>
              <a:rPr lang="pt-PT" dirty="0"/>
              <a:t> can I </a:t>
            </a:r>
            <a:r>
              <a:rPr lang="pt-PT" dirty="0" err="1"/>
              <a:t>make</a:t>
            </a:r>
            <a:r>
              <a:rPr lang="pt-PT" dirty="0"/>
              <a:t> </a:t>
            </a:r>
            <a:r>
              <a:rPr lang="pt-PT" dirty="0" err="1"/>
              <a:t>machines</a:t>
            </a:r>
            <a:r>
              <a:rPr lang="pt-PT" dirty="0"/>
              <a:t> do </a:t>
            </a:r>
            <a:r>
              <a:rPr lang="pt-PT" dirty="0" err="1"/>
              <a:t>this</a:t>
            </a:r>
            <a:r>
              <a:rPr lang="pt-PT" dirty="0"/>
              <a:t>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168CFA-8D18-2245-BD88-E771F1B9D00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5" name="Footer Placeholder 4"/>
          <p:cNvSpPr txBox="1">
            <a:spLocks noGrp="1"/>
          </p:cNvSpPr>
          <p:nvPr/>
        </p:nvSpPr>
        <p:spPr bwMode="auto">
          <a:xfrm>
            <a:off x="3124200" y="4505346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Times New Roman" pitchFamily="18" charset="0"/>
              </a:rPr>
              <a:t>CSE 576: Computer Vision</a:t>
            </a:r>
          </a:p>
        </p:txBody>
      </p:sp>
      <p:pic>
        <p:nvPicPr>
          <p:cNvPr id="786436" name="Picture 2" descr="matier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457346"/>
            <a:ext cx="496252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/>
                </a:solidFill>
              </a:rPr>
              <a:t>Making descriptor rotation invariant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40EE73-A814-4861-A3B9-8197679CEB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Rotate patch according to its dominant gradient orientation</a:t>
            </a:r>
          </a:p>
          <a:p>
            <a:r>
              <a:rPr lang="en-US" dirty="0"/>
              <a:t>This puts the patches into a canonical orientation</a:t>
            </a:r>
          </a:p>
          <a:p>
            <a:endParaRPr lang="en-US" dirty="0"/>
          </a:p>
        </p:txBody>
      </p:sp>
      <p:pic>
        <p:nvPicPr>
          <p:cNvPr id="786438" name="Picture 5" descr="matierbf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99100" y="2741634"/>
            <a:ext cx="1982788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6439" name="Line 6"/>
          <p:cNvSpPr>
            <a:spLocks noChangeShapeType="1"/>
          </p:cNvSpPr>
          <p:nvPr/>
        </p:nvSpPr>
        <p:spPr bwMode="auto">
          <a:xfrm>
            <a:off x="5486400" y="2447946"/>
            <a:ext cx="1990725" cy="1588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86440" name="Line 7"/>
          <p:cNvSpPr>
            <a:spLocks noChangeShapeType="1"/>
          </p:cNvSpPr>
          <p:nvPr/>
        </p:nvSpPr>
        <p:spPr bwMode="auto">
          <a:xfrm>
            <a:off x="4343400" y="2201884"/>
            <a:ext cx="596900" cy="123825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 type="triangle" w="lg" len="med"/>
            <a:tailEnd type="triangle" w="lg" len="med"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SIFT descriptor [Lowe 2004]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itchFamily="34" charset="0"/>
              <a:buChar char="•"/>
            </a:pPr>
            <a:r>
              <a:rPr lang="en-US" sz="2000" dirty="0"/>
              <a:t>Extraordinarily robust matching technique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Can handle changes in viewpoint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Can handle significant changes in illumination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Fast and efficient—can run in real time</a:t>
            </a:r>
          </a:p>
          <a:p>
            <a:pPr lvl="1" eaLnBrk="1" hangingPunct="1">
              <a:buFont typeface="Arial" pitchFamily="34" charset="0"/>
              <a:buChar char="•"/>
            </a:pPr>
            <a:r>
              <a:rPr lang="en-US" sz="1800" dirty="0"/>
              <a:t>Lots of code available</a:t>
            </a:r>
          </a:p>
        </p:txBody>
      </p:sp>
      <p:pic>
        <p:nvPicPr>
          <p:cNvPr id="40964" name="Picture 2" descr="http://www.cs.washington.edu/homes/snavely/outgoing/test/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5570" y="3393590"/>
            <a:ext cx="3505248" cy="2627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http://www.cs.washington.edu/homes/snavely/outgoing/test/2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6234" y="3398540"/>
            <a:ext cx="3496584" cy="2622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81300" y="5910263"/>
            <a:ext cx="3619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447800"/>
            <a:ext cx="441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0B27EA-AECB-48B7-8B7B-9374D130761D}"/>
              </a:ext>
            </a:extLst>
          </p:cNvPr>
          <p:cNvSpPr txBox="1"/>
          <p:nvPr/>
        </p:nvSpPr>
        <p:spPr>
          <a:xfrm>
            <a:off x="2781300" y="5910263"/>
            <a:ext cx="36195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000000"/>
                </a:solidFill>
              </a:rPr>
              <a:t>NASA Mars Rover images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 pitchFamily="34" charset="0"/>
              </a:rPr>
              <a:t>SIFT properties</a:t>
            </a:r>
          </a:p>
        </p:txBody>
      </p:sp>
      <p:sp>
        <p:nvSpPr>
          <p:cNvPr id="483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latin typeface="Arial" pitchFamily="34" charset="0"/>
              </a:rPr>
              <a:t>Invariant to</a:t>
            </a:r>
          </a:p>
          <a:p>
            <a:pPr lvl="1"/>
            <a:r>
              <a:rPr lang="en-US" sz="2400" dirty="0">
                <a:latin typeface="Arial" pitchFamily="34" charset="0"/>
              </a:rPr>
              <a:t>Scale </a:t>
            </a:r>
          </a:p>
          <a:p>
            <a:pPr lvl="1"/>
            <a:r>
              <a:rPr lang="en-US" sz="2400" dirty="0">
                <a:latin typeface="Arial" pitchFamily="34" charset="0"/>
              </a:rPr>
              <a:t>Rotation</a:t>
            </a:r>
          </a:p>
          <a:p>
            <a:pPr lvl="1"/>
            <a:endParaRPr lang="en-US" sz="2400" dirty="0">
              <a:latin typeface="Arial" pitchFamily="34" charset="0"/>
            </a:endParaRPr>
          </a:p>
          <a:p>
            <a:r>
              <a:rPr lang="en-US" sz="2400" dirty="0">
                <a:latin typeface="Arial" pitchFamily="34" charset="0"/>
              </a:rPr>
              <a:t>Partially invariant to</a:t>
            </a:r>
          </a:p>
          <a:p>
            <a:pPr lvl="1"/>
            <a:r>
              <a:rPr lang="en-US" sz="2400" dirty="0">
                <a:latin typeface="Arial" pitchFamily="34" charset="0"/>
              </a:rPr>
              <a:t>Illumination changes</a:t>
            </a:r>
          </a:p>
          <a:p>
            <a:pPr lvl="1"/>
            <a:r>
              <a:rPr lang="en-US" sz="2400" dirty="0">
                <a:latin typeface="Arial" pitchFamily="34" charset="0"/>
              </a:rPr>
              <a:t>Camera viewpoint</a:t>
            </a:r>
          </a:p>
          <a:p>
            <a:pPr lvl="1"/>
            <a:r>
              <a:rPr lang="en-US" sz="2400" dirty="0">
                <a:latin typeface="Arial" pitchFamily="34" charset="0"/>
              </a:rPr>
              <a:t>Occlusion, clutter</a:t>
            </a:r>
          </a:p>
          <a:p>
            <a:endParaRPr lang="en-US" sz="2400" dirty="0">
              <a:latin typeface="Arial" pitchFamily="34" charset="0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Resources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pt-PT" dirty="0" err="1"/>
              <a:t>Szeliski</a:t>
            </a:r>
            <a:r>
              <a:rPr lang="en-GB" altLang="pt-PT" dirty="0"/>
              <a:t>, “Computer Vision: Algorithms and Applications”, Springer, 2011</a:t>
            </a:r>
          </a:p>
          <a:p>
            <a:pPr lvl="1" eaLnBrk="1" hangingPunct="1"/>
            <a:r>
              <a:rPr lang="en-GB" altLang="pt-PT" dirty="0"/>
              <a:t>Chapter 14 – “Recognition”</a:t>
            </a:r>
          </a:p>
          <a:p>
            <a:pPr lvl="1" eaLnBrk="1" hangingPunct="1"/>
            <a:r>
              <a:rPr lang="en-GB" altLang="pt-PT" dirty="0"/>
              <a:t>Chapter 4 – “Feature Detection and Matching”</a:t>
            </a:r>
          </a:p>
          <a:p>
            <a:pPr marL="457200" lvl="1" indent="0" eaLnBrk="1" hangingPunct="1">
              <a:buNone/>
            </a:pPr>
            <a:endParaRPr lang="en-GB" altLang="pt-PT" dirty="0"/>
          </a:p>
          <a:p>
            <a:pPr eaLnBrk="1" hangingPunct="1"/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1EAC43-68AB-D94F-AFC6-83772E3485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700213"/>
            <a:ext cx="2774950" cy="4176712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The problem</a:t>
            </a:r>
          </a:p>
        </p:txBody>
      </p:sp>
      <p:grpSp>
        <p:nvGrpSpPr>
          <p:cNvPr id="11269" name="Group 6"/>
          <p:cNvGrpSpPr>
            <a:grpSpLocks/>
          </p:cNvGrpSpPr>
          <p:nvPr/>
        </p:nvGrpSpPr>
        <p:grpSpPr bwMode="auto">
          <a:xfrm>
            <a:off x="4468813" y="1700213"/>
            <a:ext cx="3695700" cy="4256087"/>
            <a:chOff x="2836" y="1207"/>
            <a:chExt cx="2328" cy="2681"/>
          </a:xfrm>
        </p:grpSpPr>
        <p:pic>
          <p:nvPicPr>
            <p:cNvPr id="11271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36" y="1207"/>
              <a:ext cx="2328" cy="2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2" name="Text Box 8"/>
            <p:cNvSpPr txBox="1">
              <a:spLocks noChangeArrowheads="1"/>
            </p:cNvSpPr>
            <p:nvPr/>
          </p:nvSpPr>
          <p:spPr bwMode="auto">
            <a:xfrm>
              <a:off x="3098" y="3600"/>
              <a:ext cx="1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>
                  <a:latin typeface="Times New Roman" pitchFamily="18" charset="0"/>
                </a:rPr>
                <a:t>What a computer sees</a:t>
              </a:r>
            </a:p>
          </p:txBody>
        </p:sp>
      </p:grp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3059113" y="4005263"/>
            <a:ext cx="2087562" cy="1511300"/>
          </a:xfrm>
          <a:prstGeom prst="wedgeRoundRectCallout">
            <a:avLst>
              <a:gd name="adj1" fmla="val 50458"/>
              <a:gd name="adj2" fmla="val -84875"/>
              <a:gd name="adj3" fmla="val 16667"/>
            </a:avLst>
          </a:prstGeom>
          <a:solidFill>
            <a:schemeClr val="bg1">
              <a:alpha val="56078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pt-PT"/>
              <a:t>Do you ‘see’ a horse?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82CA19-EBB9-DE48-8919-567CC82CCEE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PT"/>
              <a:t>Mathematics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PT"/>
              <a:t>We only deal with numbers.</a:t>
            </a:r>
          </a:p>
          <a:p>
            <a:pPr lvl="1" eaLnBrk="1" hangingPunct="1"/>
            <a:r>
              <a:rPr lang="pt-PT"/>
              <a:t>How do we represent knowledge?</a:t>
            </a:r>
          </a:p>
          <a:p>
            <a:pPr lvl="1" eaLnBrk="1" hangingPunct="1"/>
            <a:r>
              <a:rPr lang="pt-PT"/>
              <a:t>How do we represent visual features?</a:t>
            </a:r>
          </a:p>
          <a:p>
            <a:pPr lvl="1" eaLnBrk="1" hangingPunct="1"/>
            <a:r>
              <a:rPr lang="pt-PT"/>
              <a:t>How do we classify them?</a:t>
            </a:r>
          </a:p>
          <a:p>
            <a:pPr eaLnBrk="1" hangingPunct="1"/>
            <a:r>
              <a:rPr lang="pt-PT"/>
              <a:t>Very complex problem!!</a:t>
            </a:r>
          </a:p>
          <a:p>
            <a:pPr lvl="1" eaLnBrk="1" hangingPunct="1"/>
            <a:r>
              <a:rPr lang="pt-PT"/>
              <a:t>Let’s break it into smaller ones...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64FA679-2E7C-504C-BE47-A9A94B2A0E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PT"/>
              <a:t>Computer Vision - TP7 - Pattern Recognition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f = \frac{\lambda_1 \lambda_2}{\lambda_1 + \lambda_2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0"/>
  <p:tag name="PICTUREFILESIZE" val="7741"/>
</p:tagLst>
</file>

<file path=ppt/theme/theme1.xml><?xml version="1.0" encoding="utf-8"?>
<a:theme xmlns:a="http://schemas.openxmlformats.org/drawingml/2006/main" name="Modelo de apresentação predefinido">
  <a:themeElements>
    <a:clrScheme name="Modelo de apresentação predefini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o de apresentação predefini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PT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elo de apresentação predefini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o de apresentação predefini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o de apresentação predefini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10549</TotalTime>
  <Words>2491</Words>
  <Application>Microsoft Macintosh PowerPoint</Application>
  <PresentationFormat>On-screen Show (4:3)</PresentationFormat>
  <Paragraphs>549</Paragraphs>
  <Slides>75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83" baseType="lpstr">
      <vt:lpstr>Arial Unicode MS</vt:lpstr>
      <vt:lpstr>AvantGarde Bk BT</vt:lpstr>
      <vt:lpstr>Arial</vt:lpstr>
      <vt:lpstr>Symbol</vt:lpstr>
      <vt:lpstr>Times New Roman</vt:lpstr>
      <vt:lpstr>Modelo de apresentação predefinido</vt:lpstr>
      <vt:lpstr>Equation</vt:lpstr>
      <vt:lpstr>Chart</vt:lpstr>
      <vt:lpstr>PowerPoint Presentation</vt:lpstr>
      <vt:lpstr>Outline</vt:lpstr>
      <vt:lpstr>Topic: Introduction to Pattern Recognition</vt:lpstr>
      <vt:lpstr>PowerPoint Presentation</vt:lpstr>
      <vt:lpstr>PowerPoint Presentation</vt:lpstr>
      <vt:lpstr>PowerPoint Presentation</vt:lpstr>
      <vt:lpstr>One definition</vt:lpstr>
      <vt:lpstr>The problem</vt:lpstr>
      <vt:lpstr>Mathematics</vt:lpstr>
      <vt:lpstr>Typical PR system</vt:lpstr>
      <vt:lpstr>Sensor</vt:lpstr>
      <vt:lpstr>Feature Extraction</vt:lpstr>
      <vt:lpstr>Broad classification of features</vt:lpstr>
      <vt:lpstr>Low-level features</vt:lpstr>
      <vt:lpstr>Middle-level features</vt:lpstr>
      <vt:lpstr>High-level features</vt:lpstr>
      <vt:lpstr>The semantic gap</vt:lpstr>
      <vt:lpstr>Features &amp; Decisions</vt:lpstr>
      <vt:lpstr>Classification</vt:lpstr>
      <vt:lpstr>Layers of classification</vt:lpstr>
      <vt:lpstr>Classifiers</vt:lpstr>
      <vt:lpstr>Types of PR methods</vt:lpstr>
      <vt:lpstr>Topic: Statistical Pattern Recognition</vt:lpstr>
      <vt:lpstr>Is Porto in Portugal?</vt:lpstr>
      <vt:lpstr>Porto is in Portugal</vt:lpstr>
      <vt:lpstr>What if I don’t have a map?</vt:lpstr>
      <vt:lpstr>Statistical PR</vt:lpstr>
      <vt:lpstr>Back to the Features</vt:lpstr>
      <vt:lpstr>Back to our Porto example</vt:lpstr>
      <vt:lpstr>Feature Space</vt:lpstr>
      <vt:lpstr>A Priori Knowledge</vt:lpstr>
      <vt:lpstr>What if I don’t have a model?</vt:lpstr>
      <vt:lpstr>Classes</vt:lpstr>
      <vt:lpstr>Classifiers</vt:lpstr>
      <vt:lpstr>Topic: Visual Features</vt:lpstr>
      <vt:lpstr>PowerPoint Presentation</vt:lpstr>
      <vt:lpstr>Visual Features</vt:lpstr>
      <vt:lpstr>Feature vector</vt:lpstr>
      <vt:lpstr>Features &amp; Decisions</vt:lpstr>
      <vt:lpstr>Gray-Level Histogram</vt:lpstr>
      <vt:lpstr>Colour Histogram</vt:lpstr>
      <vt:lpstr>RGB Histogram</vt:lpstr>
      <vt:lpstr>HSI Histogram</vt:lpstr>
      <vt:lpstr>PowerPoint Presentation</vt:lpstr>
      <vt:lpstr>What is texture?</vt:lpstr>
      <vt:lpstr>Two approaches to texture</vt:lpstr>
      <vt:lpstr>Statistical approaches</vt:lpstr>
      <vt:lpstr>Shape Descriptors</vt:lpstr>
      <vt:lpstr>Topic: Detection of interest points</vt:lpstr>
      <vt:lpstr>Motivation: Same interest points</vt:lpstr>
      <vt:lpstr>Motivation: ‘Unique’ descriptor per interest point</vt:lpstr>
      <vt:lpstr>Corners are distinctive interest points</vt:lpstr>
      <vt:lpstr>Gradient strength</vt:lpstr>
      <vt:lpstr>Scoring ‘cornerness’</vt:lpstr>
      <vt:lpstr>Harris corner detector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Properties of the Harris corner detector</vt:lpstr>
      <vt:lpstr>Properties of the Harris corner detector</vt:lpstr>
      <vt:lpstr>Automatic scale selection</vt:lpstr>
      <vt:lpstr>From edges to blobs</vt:lpstr>
      <vt:lpstr>Blob detection in 2D</vt:lpstr>
      <vt:lpstr>Scale invariant interest points</vt:lpstr>
      <vt:lpstr>Topic: Local invariant descriptors</vt:lpstr>
      <vt:lpstr>Geometric transformations</vt:lpstr>
      <vt:lpstr>SIFT descriptor [Lowe 2004] </vt:lpstr>
      <vt:lpstr>Making descriptor rotation invariant</vt:lpstr>
      <vt:lpstr>SIFT descriptor [Lowe 2004] </vt:lpstr>
      <vt:lpstr>Example</vt:lpstr>
      <vt:lpstr>Example</vt:lpstr>
      <vt:lpstr>SIFT properties</vt:lpstr>
      <vt:lpstr>Resources</vt:lpstr>
    </vt:vector>
  </TitlesOfParts>
  <Company>Casa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Miguel</dc:creator>
  <cp:lastModifiedBy>Francesco Renna</cp:lastModifiedBy>
  <cp:revision>544</cp:revision>
  <dcterms:created xsi:type="dcterms:W3CDTF">2006-09-04T13:22:43Z</dcterms:created>
  <dcterms:modified xsi:type="dcterms:W3CDTF">2021-11-16T10:45:09Z</dcterms:modified>
</cp:coreProperties>
</file>