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2"/>
  </p:notesMasterIdLst>
  <p:handoutMasterIdLst>
    <p:handoutMasterId r:id="rId43"/>
  </p:handoutMasterIdLst>
  <p:sldIdLst>
    <p:sldId id="257" r:id="rId2"/>
    <p:sldId id="259" r:id="rId3"/>
    <p:sldId id="371" r:id="rId4"/>
    <p:sldId id="319" r:id="rId5"/>
    <p:sldId id="376" r:id="rId6"/>
    <p:sldId id="339" r:id="rId7"/>
    <p:sldId id="372" r:id="rId8"/>
    <p:sldId id="324" r:id="rId9"/>
    <p:sldId id="365" r:id="rId10"/>
    <p:sldId id="326" r:id="rId11"/>
    <p:sldId id="331" r:id="rId12"/>
    <p:sldId id="386" r:id="rId13"/>
    <p:sldId id="327" r:id="rId14"/>
    <p:sldId id="328" r:id="rId15"/>
    <p:sldId id="329" r:id="rId16"/>
    <p:sldId id="370" r:id="rId17"/>
    <p:sldId id="378" r:id="rId18"/>
    <p:sldId id="387" r:id="rId19"/>
    <p:sldId id="385" r:id="rId20"/>
    <p:sldId id="379" r:id="rId21"/>
    <p:sldId id="341" r:id="rId22"/>
    <p:sldId id="373" r:id="rId23"/>
    <p:sldId id="342" r:id="rId24"/>
    <p:sldId id="375" r:id="rId25"/>
    <p:sldId id="369" r:id="rId26"/>
    <p:sldId id="367" r:id="rId27"/>
    <p:sldId id="377" r:id="rId28"/>
    <p:sldId id="343" r:id="rId29"/>
    <p:sldId id="368" r:id="rId30"/>
    <p:sldId id="347" r:id="rId31"/>
    <p:sldId id="374" r:id="rId32"/>
    <p:sldId id="348" r:id="rId33"/>
    <p:sldId id="349" r:id="rId34"/>
    <p:sldId id="351" r:id="rId35"/>
    <p:sldId id="381" r:id="rId36"/>
    <p:sldId id="382" r:id="rId37"/>
    <p:sldId id="383" r:id="rId38"/>
    <p:sldId id="360" r:id="rId39"/>
    <p:sldId id="362" r:id="rId40"/>
    <p:sldId id="363" r:id="rId41"/>
  </p:sldIdLst>
  <p:sldSz cx="9144000" cy="6858000" type="screen4x3"/>
  <p:notesSz cx="7099300" cy="10234613"/>
  <p:defaultTextStyle>
    <a:defPPr>
      <a:defRPr lang="pt-PT"/>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4">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92" autoAdjust="0"/>
    <p:restoredTop sz="87261"/>
  </p:normalViewPr>
  <p:slideViewPr>
    <p:cSldViewPr showGuides="1">
      <p:cViewPr varScale="1">
        <p:scale>
          <a:sx n="118" d="100"/>
          <a:sy n="118" d="100"/>
        </p:scale>
        <p:origin x="2248" y="192"/>
      </p:cViewPr>
      <p:guideLst>
        <p:guide orient="horz" pos="2160"/>
        <p:guide pos="2880"/>
      </p:guideLst>
    </p:cSldViewPr>
  </p:slideViewPr>
  <p:notesTextViewPr>
    <p:cViewPr>
      <p:scale>
        <a:sx n="85" d="100"/>
        <a:sy n="85" d="100"/>
      </p:scale>
      <p:origin x="0" y="0"/>
    </p:cViewPr>
  </p:notesTextViewPr>
  <p:sorterViewPr>
    <p:cViewPr>
      <p:scale>
        <a:sx n="66" d="100"/>
        <a:sy n="66" d="100"/>
      </p:scale>
      <p:origin x="0" y="0"/>
    </p:cViewPr>
  </p:sorterViewPr>
  <p:notesViewPr>
    <p:cSldViewPr showGuides="1">
      <p:cViewPr varScale="1">
        <p:scale>
          <a:sx n="56" d="100"/>
          <a:sy n="56" d="100"/>
        </p:scale>
        <p:origin x="-1236" y="-90"/>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0754" name="Rectangle 2">
            <a:extLst>
              <a:ext uri="{FF2B5EF4-FFF2-40B4-BE49-F238E27FC236}">
                <a16:creationId xmlns:a16="http://schemas.microsoft.com/office/drawing/2014/main" id="{91399676-ECDE-6D4C-922B-AC4F00363CB7}"/>
              </a:ext>
            </a:extLst>
          </p:cNvPr>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4906" tIns="47453" rIns="94906" bIns="47453" numCol="1" anchor="t" anchorCtr="0" compatLnSpc="1">
            <a:prstTxWarp prst="textNoShape">
              <a:avLst/>
            </a:prstTxWarp>
          </a:bodyPr>
          <a:lstStyle>
            <a:lvl1pPr algn="l" defTabSz="949325" eaLnBrk="1" hangingPunct="1">
              <a:defRPr sz="1200">
                <a:latin typeface="Arial" charset="0"/>
              </a:defRPr>
            </a:lvl1pPr>
          </a:lstStyle>
          <a:p>
            <a:pPr>
              <a:defRPr/>
            </a:pPr>
            <a:endParaRPr lang="pt-PT"/>
          </a:p>
        </p:txBody>
      </p:sp>
      <p:sp>
        <p:nvSpPr>
          <p:cNvPr id="330755" name="Rectangle 3">
            <a:extLst>
              <a:ext uri="{FF2B5EF4-FFF2-40B4-BE49-F238E27FC236}">
                <a16:creationId xmlns:a16="http://schemas.microsoft.com/office/drawing/2014/main" id="{68C5469F-46FF-D941-9C47-43A188045CFB}"/>
              </a:ext>
            </a:extLst>
          </p:cNvPr>
          <p:cNvSpPr>
            <a:spLocks noGrp="1" noChangeArrowheads="1"/>
          </p:cNvSpPr>
          <p:nvPr>
            <p:ph type="dt" sz="quarter" idx="1"/>
          </p:nvPr>
        </p:nvSpPr>
        <p:spPr bwMode="auto">
          <a:xfrm>
            <a:off x="4021138" y="0"/>
            <a:ext cx="3076575" cy="511175"/>
          </a:xfrm>
          <a:prstGeom prst="rect">
            <a:avLst/>
          </a:prstGeom>
          <a:noFill/>
          <a:ln w="9525">
            <a:noFill/>
            <a:miter lim="800000"/>
            <a:headEnd/>
            <a:tailEnd/>
          </a:ln>
          <a:effectLst/>
        </p:spPr>
        <p:txBody>
          <a:bodyPr vert="horz" wrap="square" lIns="94906" tIns="47453" rIns="94906" bIns="47453" numCol="1" anchor="t" anchorCtr="0" compatLnSpc="1">
            <a:prstTxWarp prst="textNoShape">
              <a:avLst/>
            </a:prstTxWarp>
          </a:bodyPr>
          <a:lstStyle>
            <a:lvl1pPr algn="r" defTabSz="949325" eaLnBrk="1" hangingPunct="1">
              <a:defRPr sz="1200">
                <a:latin typeface="Arial" charset="0"/>
              </a:defRPr>
            </a:lvl1pPr>
          </a:lstStyle>
          <a:p>
            <a:pPr>
              <a:defRPr/>
            </a:pPr>
            <a:endParaRPr lang="pt-PT"/>
          </a:p>
        </p:txBody>
      </p:sp>
      <p:sp>
        <p:nvSpPr>
          <p:cNvPr id="330756" name="Rectangle 4">
            <a:extLst>
              <a:ext uri="{FF2B5EF4-FFF2-40B4-BE49-F238E27FC236}">
                <a16:creationId xmlns:a16="http://schemas.microsoft.com/office/drawing/2014/main" id="{68D5D52F-63A4-4749-A16D-94BB8B4FEF7F}"/>
              </a:ext>
            </a:extLst>
          </p:cNvPr>
          <p:cNvSpPr>
            <a:spLocks noGrp="1" noChangeArrowheads="1"/>
          </p:cNvSpPr>
          <p:nvPr>
            <p:ph type="ftr" sz="quarter" idx="2"/>
          </p:nvPr>
        </p:nvSpPr>
        <p:spPr bwMode="auto">
          <a:xfrm>
            <a:off x="0" y="9721850"/>
            <a:ext cx="3076575" cy="511175"/>
          </a:xfrm>
          <a:prstGeom prst="rect">
            <a:avLst/>
          </a:prstGeom>
          <a:noFill/>
          <a:ln w="9525">
            <a:noFill/>
            <a:miter lim="800000"/>
            <a:headEnd/>
            <a:tailEnd/>
          </a:ln>
          <a:effectLst/>
        </p:spPr>
        <p:txBody>
          <a:bodyPr vert="horz" wrap="square" lIns="94906" tIns="47453" rIns="94906" bIns="47453" numCol="1" anchor="b" anchorCtr="0" compatLnSpc="1">
            <a:prstTxWarp prst="textNoShape">
              <a:avLst/>
            </a:prstTxWarp>
          </a:bodyPr>
          <a:lstStyle>
            <a:lvl1pPr algn="l" defTabSz="949325" eaLnBrk="1" hangingPunct="1">
              <a:defRPr sz="1200">
                <a:latin typeface="Arial" charset="0"/>
              </a:defRPr>
            </a:lvl1pPr>
          </a:lstStyle>
          <a:p>
            <a:pPr>
              <a:defRPr/>
            </a:pPr>
            <a:endParaRPr lang="pt-PT"/>
          </a:p>
        </p:txBody>
      </p:sp>
      <p:sp>
        <p:nvSpPr>
          <p:cNvPr id="330757" name="Rectangle 5">
            <a:extLst>
              <a:ext uri="{FF2B5EF4-FFF2-40B4-BE49-F238E27FC236}">
                <a16:creationId xmlns:a16="http://schemas.microsoft.com/office/drawing/2014/main" id="{2ADCC6E8-2BFA-4647-B5C5-2AC389882944}"/>
              </a:ext>
            </a:extLst>
          </p:cNvPr>
          <p:cNvSpPr>
            <a:spLocks noGrp="1" noChangeArrowheads="1"/>
          </p:cNvSpPr>
          <p:nvPr>
            <p:ph type="sldNum" sz="quarter" idx="3"/>
          </p:nvPr>
        </p:nvSpPr>
        <p:spPr bwMode="auto">
          <a:xfrm>
            <a:off x="4021138" y="9721850"/>
            <a:ext cx="3076575" cy="511175"/>
          </a:xfrm>
          <a:prstGeom prst="rect">
            <a:avLst/>
          </a:prstGeom>
          <a:noFill/>
          <a:ln w="9525">
            <a:noFill/>
            <a:miter lim="800000"/>
            <a:headEnd/>
            <a:tailEnd/>
          </a:ln>
          <a:effectLst/>
        </p:spPr>
        <p:txBody>
          <a:bodyPr vert="horz" wrap="square" lIns="94906" tIns="47453" rIns="94906" bIns="47453" numCol="1" anchor="b" anchorCtr="0" compatLnSpc="1">
            <a:prstTxWarp prst="textNoShape">
              <a:avLst/>
            </a:prstTxWarp>
          </a:bodyPr>
          <a:lstStyle>
            <a:lvl1pPr algn="r" defTabSz="949325" eaLnBrk="1" hangingPunct="1">
              <a:defRPr sz="1200"/>
            </a:lvl1pPr>
          </a:lstStyle>
          <a:p>
            <a:pPr>
              <a:defRPr/>
            </a:pPr>
            <a:fld id="{49433327-30E1-0942-959A-4FF09F29F5C1}" type="slidenum">
              <a:rPr lang="pt-PT" altLang="en-US"/>
              <a:pPr>
                <a:defRPr/>
              </a:pPr>
              <a:t>‹#›</a:t>
            </a:fld>
            <a:endParaRPr lang="pt-PT"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C37A0165-BF34-A245-8F26-0ADAF2086E36}"/>
              </a:ext>
            </a:extLst>
          </p:cNvPr>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40" tIns="49519" rIns="99040" bIns="49519" numCol="1" anchor="t" anchorCtr="0" compatLnSpc="1">
            <a:prstTxWarp prst="textNoShape">
              <a:avLst/>
            </a:prstTxWarp>
          </a:bodyPr>
          <a:lstStyle>
            <a:lvl1pPr algn="l" defTabSz="990600" eaLnBrk="1" hangingPunct="1">
              <a:defRPr sz="1300">
                <a:latin typeface="Arial" charset="0"/>
              </a:defRPr>
            </a:lvl1pPr>
          </a:lstStyle>
          <a:p>
            <a:pPr>
              <a:defRPr/>
            </a:pPr>
            <a:endParaRPr lang="pt-PT"/>
          </a:p>
        </p:txBody>
      </p:sp>
      <p:sp>
        <p:nvSpPr>
          <p:cNvPr id="5123" name="Rectangle 3">
            <a:extLst>
              <a:ext uri="{FF2B5EF4-FFF2-40B4-BE49-F238E27FC236}">
                <a16:creationId xmlns:a16="http://schemas.microsoft.com/office/drawing/2014/main" id="{EFAFB58A-27DB-D04A-B149-7231B41E7BA9}"/>
              </a:ext>
            </a:extLst>
          </p:cNvPr>
          <p:cNvSpPr>
            <a:spLocks noGrp="1" noChangeArrowheads="1"/>
          </p:cNvSpPr>
          <p:nvPr>
            <p:ph type="dt" idx="1"/>
          </p:nvPr>
        </p:nvSpPr>
        <p:spPr bwMode="auto">
          <a:xfrm>
            <a:off x="4021138" y="0"/>
            <a:ext cx="3076575" cy="511175"/>
          </a:xfrm>
          <a:prstGeom prst="rect">
            <a:avLst/>
          </a:prstGeom>
          <a:noFill/>
          <a:ln w="9525">
            <a:noFill/>
            <a:miter lim="800000"/>
            <a:headEnd/>
            <a:tailEnd/>
          </a:ln>
          <a:effectLst/>
        </p:spPr>
        <p:txBody>
          <a:bodyPr vert="horz" wrap="square" lIns="99040" tIns="49519" rIns="99040" bIns="49519" numCol="1" anchor="t" anchorCtr="0" compatLnSpc="1">
            <a:prstTxWarp prst="textNoShape">
              <a:avLst/>
            </a:prstTxWarp>
          </a:bodyPr>
          <a:lstStyle>
            <a:lvl1pPr algn="r" defTabSz="990600" eaLnBrk="1" hangingPunct="1">
              <a:defRPr sz="1300">
                <a:latin typeface="Arial" charset="0"/>
              </a:defRPr>
            </a:lvl1pPr>
          </a:lstStyle>
          <a:p>
            <a:pPr>
              <a:defRPr/>
            </a:pPr>
            <a:endParaRPr lang="pt-PT"/>
          </a:p>
        </p:txBody>
      </p:sp>
      <p:sp>
        <p:nvSpPr>
          <p:cNvPr id="13316" name="Rectangle 4">
            <a:extLst>
              <a:ext uri="{FF2B5EF4-FFF2-40B4-BE49-F238E27FC236}">
                <a16:creationId xmlns:a16="http://schemas.microsoft.com/office/drawing/2014/main" id="{5671B085-546C-624E-8DAD-3612DC17CFED}"/>
              </a:ext>
            </a:extLst>
          </p:cNvPr>
          <p:cNvSpPr>
            <a:spLocks noRot="1" noChangeArrowheads="1" noTextEdit="1"/>
          </p:cNvSpPr>
          <p:nvPr>
            <p:ph type="sldImg" idx="2"/>
          </p:nvPr>
        </p:nvSpPr>
        <p:spPr bwMode="auto">
          <a:xfrm>
            <a:off x="992188" y="768350"/>
            <a:ext cx="5116512" cy="38369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a:extLst>
              <a:ext uri="{FF2B5EF4-FFF2-40B4-BE49-F238E27FC236}">
                <a16:creationId xmlns:a16="http://schemas.microsoft.com/office/drawing/2014/main" id="{C1B48856-B22A-0546-9F36-9B41F5742097}"/>
              </a:ext>
            </a:extLst>
          </p:cNvPr>
          <p:cNvSpPr>
            <a:spLocks noGrp="1" noChangeArrowheads="1"/>
          </p:cNvSpPr>
          <p:nvPr>
            <p:ph type="body" sz="quarter" idx="3"/>
          </p:nvPr>
        </p:nvSpPr>
        <p:spPr bwMode="auto">
          <a:xfrm>
            <a:off x="709613" y="4860925"/>
            <a:ext cx="5680075" cy="4605338"/>
          </a:xfrm>
          <a:prstGeom prst="rect">
            <a:avLst/>
          </a:prstGeom>
          <a:noFill/>
          <a:ln w="9525">
            <a:noFill/>
            <a:miter lim="800000"/>
            <a:headEnd/>
            <a:tailEnd/>
          </a:ln>
          <a:effectLst/>
        </p:spPr>
        <p:txBody>
          <a:bodyPr vert="horz" wrap="square" lIns="99040" tIns="49519" rIns="99040" bIns="49519" numCol="1" anchor="t" anchorCtr="0" compatLnSpc="1">
            <a:prstTxWarp prst="textNoShape">
              <a:avLst/>
            </a:prstTxWarp>
          </a:bodyPr>
          <a:lstStyle/>
          <a:p>
            <a:pPr lvl="0"/>
            <a:r>
              <a:rPr lang="pt-PT" noProof="0"/>
              <a:t>Clique para editar os estilos de texto do modelo global</a:t>
            </a:r>
          </a:p>
          <a:p>
            <a:pPr lvl="1"/>
            <a:r>
              <a:rPr lang="pt-PT" noProof="0"/>
              <a:t>Segundo nível</a:t>
            </a:r>
          </a:p>
          <a:p>
            <a:pPr lvl="2"/>
            <a:r>
              <a:rPr lang="pt-PT" noProof="0"/>
              <a:t>Terceiro nível</a:t>
            </a:r>
          </a:p>
          <a:p>
            <a:pPr lvl="3"/>
            <a:r>
              <a:rPr lang="pt-PT" noProof="0"/>
              <a:t>Quarto nível</a:t>
            </a:r>
          </a:p>
          <a:p>
            <a:pPr lvl="4"/>
            <a:r>
              <a:rPr lang="pt-PT" noProof="0"/>
              <a:t>Quinto nível</a:t>
            </a:r>
          </a:p>
        </p:txBody>
      </p:sp>
      <p:sp>
        <p:nvSpPr>
          <p:cNvPr id="5126" name="Rectangle 6">
            <a:extLst>
              <a:ext uri="{FF2B5EF4-FFF2-40B4-BE49-F238E27FC236}">
                <a16:creationId xmlns:a16="http://schemas.microsoft.com/office/drawing/2014/main" id="{0BCF5FC6-3DEC-FC43-ABFC-5FCA703C5591}"/>
              </a:ext>
            </a:extLst>
          </p:cNvPr>
          <p:cNvSpPr>
            <a:spLocks noGrp="1" noChangeArrowheads="1"/>
          </p:cNvSpPr>
          <p:nvPr>
            <p:ph type="ftr" sz="quarter" idx="4"/>
          </p:nvPr>
        </p:nvSpPr>
        <p:spPr bwMode="auto">
          <a:xfrm>
            <a:off x="0" y="9721850"/>
            <a:ext cx="3076575" cy="511175"/>
          </a:xfrm>
          <a:prstGeom prst="rect">
            <a:avLst/>
          </a:prstGeom>
          <a:noFill/>
          <a:ln w="9525">
            <a:noFill/>
            <a:miter lim="800000"/>
            <a:headEnd/>
            <a:tailEnd/>
          </a:ln>
          <a:effectLst/>
        </p:spPr>
        <p:txBody>
          <a:bodyPr vert="horz" wrap="square" lIns="99040" tIns="49519" rIns="99040" bIns="49519" numCol="1" anchor="b" anchorCtr="0" compatLnSpc="1">
            <a:prstTxWarp prst="textNoShape">
              <a:avLst/>
            </a:prstTxWarp>
          </a:bodyPr>
          <a:lstStyle>
            <a:lvl1pPr algn="l" defTabSz="990600" eaLnBrk="1" hangingPunct="1">
              <a:defRPr sz="1300">
                <a:latin typeface="Arial" charset="0"/>
              </a:defRPr>
            </a:lvl1pPr>
          </a:lstStyle>
          <a:p>
            <a:pPr>
              <a:defRPr/>
            </a:pPr>
            <a:endParaRPr lang="pt-PT"/>
          </a:p>
        </p:txBody>
      </p:sp>
      <p:sp>
        <p:nvSpPr>
          <p:cNvPr id="5127" name="Rectangle 7">
            <a:extLst>
              <a:ext uri="{FF2B5EF4-FFF2-40B4-BE49-F238E27FC236}">
                <a16:creationId xmlns:a16="http://schemas.microsoft.com/office/drawing/2014/main" id="{8003D489-A34E-454C-AE76-4F16E92E3261}"/>
              </a:ext>
            </a:extLst>
          </p:cNvPr>
          <p:cNvSpPr>
            <a:spLocks noGrp="1" noChangeArrowheads="1"/>
          </p:cNvSpPr>
          <p:nvPr>
            <p:ph type="sldNum" sz="quarter" idx="5"/>
          </p:nvPr>
        </p:nvSpPr>
        <p:spPr bwMode="auto">
          <a:xfrm>
            <a:off x="4021138" y="9721850"/>
            <a:ext cx="3076575" cy="511175"/>
          </a:xfrm>
          <a:prstGeom prst="rect">
            <a:avLst/>
          </a:prstGeom>
          <a:noFill/>
          <a:ln w="9525">
            <a:noFill/>
            <a:miter lim="800000"/>
            <a:headEnd/>
            <a:tailEnd/>
          </a:ln>
          <a:effectLst/>
        </p:spPr>
        <p:txBody>
          <a:bodyPr vert="horz" wrap="square" lIns="99040" tIns="49519" rIns="99040" bIns="49519" numCol="1" anchor="b" anchorCtr="0" compatLnSpc="1">
            <a:prstTxWarp prst="textNoShape">
              <a:avLst/>
            </a:prstTxWarp>
          </a:bodyPr>
          <a:lstStyle>
            <a:lvl1pPr algn="r" defTabSz="990600" eaLnBrk="1" hangingPunct="1">
              <a:defRPr sz="1300"/>
            </a:lvl1pPr>
          </a:lstStyle>
          <a:p>
            <a:pPr>
              <a:defRPr/>
            </a:pPr>
            <a:fld id="{B2F45EFF-3BC4-C248-8A5C-B7243439707C}" type="slidenum">
              <a:rPr lang="pt-PT" altLang="en-US"/>
              <a:pPr>
                <a:defRPr/>
              </a:pPr>
              <a:t>‹#›</a:t>
            </a:fld>
            <a:endParaRPr lang="pt-PT"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D673EECA-A20E-F740-801D-1DB1C721EF98}"/>
              </a:ext>
            </a:extLst>
          </p:cNvPr>
          <p:cNvSpPr>
            <a:spLocks noGrp="1" noRot="1" noChangeAspect="1" noChangeArrowheads="1" noTextEdit="1"/>
          </p:cNvSpPr>
          <p:nvPr>
            <p:ph type="sldImg"/>
          </p:nvPr>
        </p:nvSpPr>
        <p:spPr>
          <a:ln/>
        </p:spPr>
      </p:sp>
      <p:sp>
        <p:nvSpPr>
          <p:cNvPr id="16386" name="Notes Placeholder 2">
            <a:extLst>
              <a:ext uri="{FF2B5EF4-FFF2-40B4-BE49-F238E27FC236}">
                <a16:creationId xmlns:a16="http://schemas.microsoft.com/office/drawing/2014/main" id="{61AA51C5-1DA8-944E-A82A-373DB1DBBEE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6387" name="Slide Number Placeholder 3">
            <a:extLst>
              <a:ext uri="{FF2B5EF4-FFF2-40B4-BE49-F238E27FC236}">
                <a16:creationId xmlns:a16="http://schemas.microsoft.com/office/drawing/2014/main" id="{1A0406FA-854B-2A4D-9EF5-9045DFC9221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a:solidFill>
                  <a:schemeClr val="tx1"/>
                </a:solidFill>
                <a:latin typeface="Arial" panose="020B0604020202020204" pitchFamily="34" charset="0"/>
              </a:defRPr>
            </a:lvl1pPr>
            <a:lvl2pPr marL="742950" indent="-285750" defTabSz="990600">
              <a:defRPr sz="2400">
                <a:solidFill>
                  <a:schemeClr val="tx1"/>
                </a:solidFill>
                <a:latin typeface="Arial" panose="020B0604020202020204" pitchFamily="34" charset="0"/>
              </a:defRPr>
            </a:lvl2pPr>
            <a:lvl3pPr marL="1143000" indent="-228600" defTabSz="990600">
              <a:defRPr sz="2400">
                <a:solidFill>
                  <a:schemeClr val="tx1"/>
                </a:solidFill>
                <a:latin typeface="Arial" panose="020B0604020202020204" pitchFamily="34" charset="0"/>
              </a:defRPr>
            </a:lvl3pPr>
            <a:lvl4pPr marL="1600200" indent="-228600" defTabSz="990600">
              <a:defRPr sz="2400">
                <a:solidFill>
                  <a:schemeClr val="tx1"/>
                </a:solidFill>
                <a:latin typeface="Arial" panose="020B0604020202020204" pitchFamily="34" charset="0"/>
              </a:defRPr>
            </a:lvl4pPr>
            <a:lvl5pPr marL="2057400" indent="-228600" defTabSz="990600">
              <a:defRPr sz="2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2400">
                <a:solidFill>
                  <a:schemeClr val="tx1"/>
                </a:solidFill>
                <a:latin typeface="Arial" panose="020B0604020202020204" pitchFamily="34" charset="0"/>
              </a:defRPr>
            </a:lvl9pPr>
          </a:lstStyle>
          <a:p>
            <a:fld id="{E926B13C-BB5A-064A-9C68-F1E5E12011CD}" type="slidenum">
              <a:rPr lang="pt-PT" altLang="en-US" sz="1300" smtClean="0"/>
              <a:pPr/>
              <a:t>1</a:t>
            </a:fld>
            <a:endParaRPr lang="pt-PT" altLang="en-US" sz="13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5042D748-8364-EF4A-9759-65FC9497448B}"/>
              </a:ext>
            </a:extLst>
          </p:cNvPr>
          <p:cNvSpPr>
            <a:spLocks noGrp="1" noRot="1" noChangeAspect="1" noChangeArrowheads="1" noTextEdit="1"/>
          </p:cNvSpPr>
          <p:nvPr>
            <p:ph type="sldImg"/>
          </p:nvPr>
        </p:nvSpPr>
        <p:spPr>
          <a:ln/>
        </p:spPr>
      </p:sp>
      <p:sp>
        <p:nvSpPr>
          <p:cNvPr id="18434" name="Notes Placeholder 2">
            <a:extLst>
              <a:ext uri="{FF2B5EF4-FFF2-40B4-BE49-F238E27FC236}">
                <a16:creationId xmlns:a16="http://schemas.microsoft.com/office/drawing/2014/main" id="{4022306B-2424-6147-8FE2-A020AC1E293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8435" name="Slide Number Placeholder 3">
            <a:extLst>
              <a:ext uri="{FF2B5EF4-FFF2-40B4-BE49-F238E27FC236}">
                <a16:creationId xmlns:a16="http://schemas.microsoft.com/office/drawing/2014/main" id="{614DBBDF-6B6E-2346-B4A3-30B4ECC7196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a:solidFill>
                  <a:schemeClr val="tx1"/>
                </a:solidFill>
                <a:latin typeface="Arial" panose="020B0604020202020204" pitchFamily="34" charset="0"/>
              </a:defRPr>
            </a:lvl1pPr>
            <a:lvl2pPr marL="742950" indent="-285750" defTabSz="990600">
              <a:defRPr sz="2400">
                <a:solidFill>
                  <a:schemeClr val="tx1"/>
                </a:solidFill>
                <a:latin typeface="Arial" panose="020B0604020202020204" pitchFamily="34" charset="0"/>
              </a:defRPr>
            </a:lvl2pPr>
            <a:lvl3pPr marL="1143000" indent="-228600" defTabSz="990600">
              <a:defRPr sz="2400">
                <a:solidFill>
                  <a:schemeClr val="tx1"/>
                </a:solidFill>
                <a:latin typeface="Arial" panose="020B0604020202020204" pitchFamily="34" charset="0"/>
              </a:defRPr>
            </a:lvl3pPr>
            <a:lvl4pPr marL="1600200" indent="-228600" defTabSz="990600">
              <a:defRPr sz="2400">
                <a:solidFill>
                  <a:schemeClr val="tx1"/>
                </a:solidFill>
                <a:latin typeface="Arial" panose="020B0604020202020204" pitchFamily="34" charset="0"/>
              </a:defRPr>
            </a:lvl4pPr>
            <a:lvl5pPr marL="2057400" indent="-228600" defTabSz="990600">
              <a:defRPr sz="2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2400">
                <a:solidFill>
                  <a:schemeClr val="tx1"/>
                </a:solidFill>
                <a:latin typeface="Arial" panose="020B0604020202020204" pitchFamily="34" charset="0"/>
              </a:defRPr>
            </a:lvl9pPr>
          </a:lstStyle>
          <a:p>
            <a:fld id="{9BF2066E-9A8C-1545-8A56-4EEADEA637AF}" type="slidenum">
              <a:rPr lang="pt-PT" altLang="en-US" sz="1300" smtClean="0"/>
              <a:pPr/>
              <a:t>2</a:t>
            </a:fld>
            <a:endParaRPr lang="pt-PT" altLang="en-US" sz="13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a:extLst>
              <a:ext uri="{FF2B5EF4-FFF2-40B4-BE49-F238E27FC236}">
                <a16:creationId xmlns:a16="http://schemas.microsoft.com/office/drawing/2014/main" id="{D910ED94-BAC9-F647-BAEF-9D7BB5046252}"/>
              </a:ext>
            </a:extLst>
          </p:cNvPr>
          <p:cNvSpPr>
            <a:spLocks noGrp="1" noRot="1" noChangeAspect="1" noChangeArrowheads="1" noTextEdit="1"/>
          </p:cNvSpPr>
          <p:nvPr>
            <p:ph type="sldImg"/>
          </p:nvPr>
        </p:nvSpPr>
        <p:spPr>
          <a:ln/>
        </p:spPr>
      </p:sp>
      <p:sp>
        <p:nvSpPr>
          <p:cNvPr id="55298" name="Notes Placeholder 2">
            <a:extLst>
              <a:ext uri="{FF2B5EF4-FFF2-40B4-BE49-F238E27FC236}">
                <a16:creationId xmlns:a16="http://schemas.microsoft.com/office/drawing/2014/main" id="{3098C2AC-E4B9-B34D-BBE8-195DA444F12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PT">
              <a:latin typeface="Arial" panose="020B0604020202020204" pitchFamily="34" charset="0"/>
            </a:endParaRPr>
          </a:p>
        </p:txBody>
      </p:sp>
      <p:sp>
        <p:nvSpPr>
          <p:cNvPr id="55299" name="Slide Number Placeholder 3">
            <a:extLst>
              <a:ext uri="{FF2B5EF4-FFF2-40B4-BE49-F238E27FC236}">
                <a16:creationId xmlns:a16="http://schemas.microsoft.com/office/drawing/2014/main" id="{67119243-111F-FF47-83DD-11C2093F64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a:solidFill>
                  <a:schemeClr val="tx1"/>
                </a:solidFill>
                <a:latin typeface="Arial" panose="020B0604020202020204" pitchFamily="34" charset="0"/>
              </a:defRPr>
            </a:lvl1pPr>
            <a:lvl2pPr marL="742950" indent="-285750" defTabSz="990600">
              <a:defRPr sz="2400">
                <a:solidFill>
                  <a:schemeClr val="tx1"/>
                </a:solidFill>
                <a:latin typeface="Arial" panose="020B0604020202020204" pitchFamily="34" charset="0"/>
              </a:defRPr>
            </a:lvl2pPr>
            <a:lvl3pPr marL="1143000" indent="-228600" defTabSz="990600">
              <a:defRPr sz="2400">
                <a:solidFill>
                  <a:schemeClr val="tx1"/>
                </a:solidFill>
                <a:latin typeface="Arial" panose="020B0604020202020204" pitchFamily="34" charset="0"/>
              </a:defRPr>
            </a:lvl3pPr>
            <a:lvl4pPr marL="1600200" indent="-228600" defTabSz="990600">
              <a:defRPr sz="2400">
                <a:solidFill>
                  <a:schemeClr val="tx1"/>
                </a:solidFill>
                <a:latin typeface="Arial" panose="020B0604020202020204" pitchFamily="34" charset="0"/>
              </a:defRPr>
            </a:lvl4pPr>
            <a:lvl5pPr marL="2057400" indent="-228600" defTabSz="990600">
              <a:defRPr sz="2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2400">
                <a:solidFill>
                  <a:schemeClr val="tx1"/>
                </a:solidFill>
                <a:latin typeface="Arial" panose="020B0604020202020204" pitchFamily="34" charset="0"/>
              </a:defRPr>
            </a:lvl9pPr>
          </a:lstStyle>
          <a:p>
            <a:fld id="{1A1A8B51-86CD-F54F-8C09-087A4D7EA907}" type="slidenum">
              <a:rPr lang="pt-PT" altLang="en-US" sz="1300" smtClean="0"/>
              <a:pPr/>
              <a:t>13</a:t>
            </a:fld>
            <a:endParaRPr lang="pt-PT" altLang="en-US" sz="13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085C0FC7-375B-914E-9F17-A3C9C3A8D081}"/>
              </a:ext>
            </a:extLst>
          </p:cNvPr>
          <p:cNvSpPr>
            <a:spLocks noGrp="1" noRot="1" noChangeAspect="1" noChangeArrowheads="1" noTextEdit="1"/>
          </p:cNvSpPr>
          <p:nvPr>
            <p:ph type="sldImg"/>
          </p:nvPr>
        </p:nvSpPr>
        <p:spPr>
          <a:ln/>
        </p:spPr>
      </p:sp>
      <p:sp>
        <p:nvSpPr>
          <p:cNvPr id="28674" name="Notes Placeholder 2">
            <a:extLst>
              <a:ext uri="{FF2B5EF4-FFF2-40B4-BE49-F238E27FC236}">
                <a16:creationId xmlns:a16="http://schemas.microsoft.com/office/drawing/2014/main" id="{8C6EC71C-B9BD-3347-AEB7-3D146E89C5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8675" name="Slide Number Placeholder 3">
            <a:extLst>
              <a:ext uri="{FF2B5EF4-FFF2-40B4-BE49-F238E27FC236}">
                <a16:creationId xmlns:a16="http://schemas.microsoft.com/office/drawing/2014/main" id="{B77B9F0E-D0EB-8646-B581-60ED0D0DAD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a:solidFill>
                  <a:schemeClr val="tx1"/>
                </a:solidFill>
                <a:latin typeface="Arial" panose="020B0604020202020204" pitchFamily="34" charset="0"/>
              </a:defRPr>
            </a:lvl1pPr>
            <a:lvl2pPr marL="742950" indent="-285750" defTabSz="990600">
              <a:defRPr sz="2400">
                <a:solidFill>
                  <a:schemeClr val="tx1"/>
                </a:solidFill>
                <a:latin typeface="Arial" panose="020B0604020202020204" pitchFamily="34" charset="0"/>
              </a:defRPr>
            </a:lvl2pPr>
            <a:lvl3pPr marL="1143000" indent="-228600" defTabSz="990600">
              <a:defRPr sz="2400">
                <a:solidFill>
                  <a:schemeClr val="tx1"/>
                </a:solidFill>
                <a:latin typeface="Arial" panose="020B0604020202020204" pitchFamily="34" charset="0"/>
              </a:defRPr>
            </a:lvl3pPr>
            <a:lvl4pPr marL="1600200" indent="-228600" defTabSz="990600">
              <a:defRPr sz="2400">
                <a:solidFill>
                  <a:schemeClr val="tx1"/>
                </a:solidFill>
                <a:latin typeface="Arial" panose="020B0604020202020204" pitchFamily="34" charset="0"/>
              </a:defRPr>
            </a:lvl4pPr>
            <a:lvl5pPr marL="2057400" indent="-228600" defTabSz="990600">
              <a:defRPr sz="2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2400">
                <a:solidFill>
                  <a:schemeClr val="tx1"/>
                </a:solidFill>
                <a:latin typeface="Arial" panose="020B0604020202020204" pitchFamily="34" charset="0"/>
              </a:defRPr>
            </a:lvl9pPr>
          </a:lstStyle>
          <a:p>
            <a:fld id="{559B5838-67D1-AC49-8FF8-5BF8AF48E5BB}" type="slidenum">
              <a:rPr lang="pt-PT" altLang="en-US" sz="1300" smtClean="0"/>
              <a:pPr/>
              <a:t>21</a:t>
            </a:fld>
            <a:endParaRPr lang="pt-PT" altLang="en-US" sz="13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4CAFBC95-2524-EA47-BFFF-4CD44700D3A5}"/>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DA341DA4-8E20-1748-A64B-3296C93B981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2771" name="Slide Number Placeholder 3">
            <a:extLst>
              <a:ext uri="{FF2B5EF4-FFF2-40B4-BE49-F238E27FC236}">
                <a16:creationId xmlns:a16="http://schemas.microsoft.com/office/drawing/2014/main" id="{373F29DB-422C-A048-818A-231BDDD555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a:solidFill>
                  <a:schemeClr val="tx1"/>
                </a:solidFill>
                <a:latin typeface="Arial" panose="020B0604020202020204" pitchFamily="34" charset="0"/>
              </a:defRPr>
            </a:lvl1pPr>
            <a:lvl2pPr marL="742950" indent="-285750" defTabSz="990600">
              <a:defRPr sz="2400">
                <a:solidFill>
                  <a:schemeClr val="tx1"/>
                </a:solidFill>
                <a:latin typeface="Arial" panose="020B0604020202020204" pitchFamily="34" charset="0"/>
              </a:defRPr>
            </a:lvl2pPr>
            <a:lvl3pPr marL="1143000" indent="-228600" defTabSz="990600">
              <a:defRPr sz="2400">
                <a:solidFill>
                  <a:schemeClr val="tx1"/>
                </a:solidFill>
                <a:latin typeface="Arial" panose="020B0604020202020204" pitchFamily="34" charset="0"/>
              </a:defRPr>
            </a:lvl3pPr>
            <a:lvl4pPr marL="1600200" indent="-228600" defTabSz="990600">
              <a:defRPr sz="2400">
                <a:solidFill>
                  <a:schemeClr val="tx1"/>
                </a:solidFill>
                <a:latin typeface="Arial" panose="020B0604020202020204" pitchFamily="34" charset="0"/>
              </a:defRPr>
            </a:lvl4pPr>
            <a:lvl5pPr marL="2057400" indent="-228600" defTabSz="990600">
              <a:defRPr sz="2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2400">
                <a:solidFill>
                  <a:schemeClr val="tx1"/>
                </a:solidFill>
                <a:latin typeface="Arial" panose="020B0604020202020204" pitchFamily="34" charset="0"/>
              </a:defRPr>
            </a:lvl9pPr>
          </a:lstStyle>
          <a:p>
            <a:fld id="{6EEE4ABB-5FA5-FA45-A197-F38E7976385C}" type="slidenum">
              <a:rPr lang="pt-PT" altLang="en-US" sz="1300" smtClean="0"/>
              <a:pPr/>
              <a:t>24</a:t>
            </a:fld>
            <a:endParaRPr lang="pt-PT" altLang="en-US" sz="13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9690357F-7FA9-C945-8AC3-D0B27EA991CD}"/>
              </a:ext>
            </a:extLst>
          </p:cNvPr>
          <p:cNvSpPr>
            <a:spLocks noGrp="1" noRot="1" noChangeAspect="1" noChangeArrowheads="1" noTextEdit="1"/>
          </p:cNvSpPr>
          <p:nvPr>
            <p:ph type="sldImg"/>
          </p:nvPr>
        </p:nvSpPr>
        <p:spPr>
          <a:ln/>
        </p:spPr>
      </p:sp>
      <p:sp>
        <p:nvSpPr>
          <p:cNvPr id="35842" name="Notes Placeholder 2">
            <a:extLst>
              <a:ext uri="{FF2B5EF4-FFF2-40B4-BE49-F238E27FC236}">
                <a16:creationId xmlns:a16="http://schemas.microsoft.com/office/drawing/2014/main" id="{F9F6FB22-6007-264C-8F2B-2C98A5F588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5843" name="Slide Number Placeholder 3">
            <a:extLst>
              <a:ext uri="{FF2B5EF4-FFF2-40B4-BE49-F238E27FC236}">
                <a16:creationId xmlns:a16="http://schemas.microsoft.com/office/drawing/2014/main" id="{79F51E81-7708-CD41-9C16-D07C20F5CD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a:solidFill>
                  <a:schemeClr val="tx1"/>
                </a:solidFill>
                <a:latin typeface="Arial" panose="020B0604020202020204" pitchFamily="34" charset="0"/>
              </a:defRPr>
            </a:lvl1pPr>
            <a:lvl2pPr marL="742950" indent="-285750" defTabSz="990600">
              <a:defRPr sz="2400">
                <a:solidFill>
                  <a:schemeClr val="tx1"/>
                </a:solidFill>
                <a:latin typeface="Arial" panose="020B0604020202020204" pitchFamily="34" charset="0"/>
              </a:defRPr>
            </a:lvl2pPr>
            <a:lvl3pPr marL="1143000" indent="-228600" defTabSz="990600">
              <a:defRPr sz="2400">
                <a:solidFill>
                  <a:schemeClr val="tx1"/>
                </a:solidFill>
                <a:latin typeface="Arial" panose="020B0604020202020204" pitchFamily="34" charset="0"/>
              </a:defRPr>
            </a:lvl3pPr>
            <a:lvl4pPr marL="1600200" indent="-228600" defTabSz="990600">
              <a:defRPr sz="2400">
                <a:solidFill>
                  <a:schemeClr val="tx1"/>
                </a:solidFill>
                <a:latin typeface="Arial" panose="020B0604020202020204" pitchFamily="34" charset="0"/>
              </a:defRPr>
            </a:lvl4pPr>
            <a:lvl5pPr marL="2057400" indent="-228600" defTabSz="990600">
              <a:defRPr sz="2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2400">
                <a:solidFill>
                  <a:schemeClr val="tx1"/>
                </a:solidFill>
                <a:latin typeface="Arial" panose="020B0604020202020204" pitchFamily="34" charset="0"/>
              </a:defRPr>
            </a:lvl9pPr>
          </a:lstStyle>
          <a:p>
            <a:fld id="{679FBA9C-3FE6-4840-AB39-3D69B79A3DEF}" type="slidenum">
              <a:rPr lang="pt-PT" altLang="en-US" sz="1300" smtClean="0"/>
              <a:pPr/>
              <a:t>26</a:t>
            </a:fld>
            <a:endParaRPr lang="pt-PT" altLang="en-US" sz="13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A35EB954-FEF8-EC49-B140-2FE73742FDCE}"/>
              </a:ext>
            </a:extLst>
          </p:cNvPr>
          <p:cNvSpPr>
            <a:spLocks noGrp="1" noRot="1" noChangeAspect="1" noChangeArrowheads="1" noTextEdit="1"/>
          </p:cNvSpPr>
          <p:nvPr>
            <p:ph type="sldImg"/>
          </p:nvPr>
        </p:nvSpPr>
        <p:spPr>
          <a:ln/>
        </p:spPr>
      </p:sp>
      <p:sp>
        <p:nvSpPr>
          <p:cNvPr id="38914" name="Notes Placeholder 2">
            <a:extLst>
              <a:ext uri="{FF2B5EF4-FFF2-40B4-BE49-F238E27FC236}">
                <a16:creationId xmlns:a16="http://schemas.microsoft.com/office/drawing/2014/main" id="{43788C4C-F39F-FB42-9F17-5C3ECE63261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8915" name="Slide Number Placeholder 3">
            <a:extLst>
              <a:ext uri="{FF2B5EF4-FFF2-40B4-BE49-F238E27FC236}">
                <a16:creationId xmlns:a16="http://schemas.microsoft.com/office/drawing/2014/main" id="{A841990F-F906-EF44-9F6C-3F4C90E7CEC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a:solidFill>
                  <a:schemeClr val="tx1"/>
                </a:solidFill>
                <a:latin typeface="Arial" panose="020B0604020202020204" pitchFamily="34" charset="0"/>
              </a:defRPr>
            </a:lvl1pPr>
            <a:lvl2pPr marL="742950" indent="-285750" defTabSz="990600">
              <a:defRPr sz="2400">
                <a:solidFill>
                  <a:schemeClr val="tx1"/>
                </a:solidFill>
                <a:latin typeface="Arial" panose="020B0604020202020204" pitchFamily="34" charset="0"/>
              </a:defRPr>
            </a:lvl2pPr>
            <a:lvl3pPr marL="1143000" indent="-228600" defTabSz="990600">
              <a:defRPr sz="2400">
                <a:solidFill>
                  <a:schemeClr val="tx1"/>
                </a:solidFill>
                <a:latin typeface="Arial" panose="020B0604020202020204" pitchFamily="34" charset="0"/>
              </a:defRPr>
            </a:lvl3pPr>
            <a:lvl4pPr marL="1600200" indent="-228600" defTabSz="990600">
              <a:defRPr sz="2400">
                <a:solidFill>
                  <a:schemeClr val="tx1"/>
                </a:solidFill>
                <a:latin typeface="Arial" panose="020B0604020202020204" pitchFamily="34" charset="0"/>
              </a:defRPr>
            </a:lvl4pPr>
            <a:lvl5pPr marL="2057400" indent="-228600" defTabSz="990600">
              <a:defRPr sz="2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2400">
                <a:solidFill>
                  <a:schemeClr val="tx1"/>
                </a:solidFill>
                <a:latin typeface="Arial" panose="020B0604020202020204" pitchFamily="34" charset="0"/>
              </a:defRPr>
            </a:lvl9pPr>
          </a:lstStyle>
          <a:p>
            <a:fld id="{383A2971-EAC2-EE4C-9D7F-CDAC177D8BED}" type="slidenum">
              <a:rPr lang="pt-PT" altLang="en-US" sz="1300" smtClean="0"/>
              <a:pPr/>
              <a:t>28</a:t>
            </a:fld>
            <a:endParaRPr lang="pt-PT" altLang="en-US" sz="13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a:extLst>
              <a:ext uri="{FF2B5EF4-FFF2-40B4-BE49-F238E27FC236}">
                <a16:creationId xmlns:a16="http://schemas.microsoft.com/office/drawing/2014/main" id="{A6C92ED6-B215-4F4E-B2EB-1E239016D9B4}"/>
              </a:ext>
            </a:extLst>
          </p:cNvPr>
          <p:cNvSpPr>
            <a:spLocks noGrp="1" noRot="1" noChangeAspect="1" noChangeArrowheads="1" noTextEdit="1"/>
          </p:cNvSpPr>
          <p:nvPr>
            <p:ph type="sldImg"/>
          </p:nvPr>
        </p:nvSpPr>
        <p:spPr>
          <a:ln/>
        </p:spPr>
      </p:sp>
      <p:sp>
        <p:nvSpPr>
          <p:cNvPr id="50178" name="Notes Placeholder 2">
            <a:extLst>
              <a:ext uri="{FF2B5EF4-FFF2-40B4-BE49-F238E27FC236}">
                <a16:creationId xmlns:a16="http://schemas.microsoft.com/office/drawing/2014/main" id="{85C47C67-3980-FF4F-B03A-1DE9D292330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PT">
              <a:latin typeface="Arial" panose="020B0604020202020204" pitchFamily="34" charset="0"/>
            </a:endParaRPr>
          </a:p>
        </p:txBody>
      </p:sp>
      <p:sp>
        <p:nvSpPr>
          <p:cNvPr id="50179" name="Slide Number Placeholder 3">
            <a:extLst>
              <a:ext uri="{FF2B5EF4-FFF2-40B4-BE49-F238E27FC236}">
                <a16:creationId xmlns:a16="http://schemas.microsoft.com/office/drawing/2014/main" id="{3D75DF2E-4B50-8643-B662-9A184B82DB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a:solidFill>
                  <a:schemeClr val="tx1"/>
                </a:solidFill>
                <a:latin typeface="Arial" panose="020B0604020202020204" pitchFamily="34" charset="0"/>
              </a:defRPr>
            </a:lvl1pPr>
            <a:lvl2pPr marL="742950" indent="-285750" defTabSz="990600">
              <a:defRPr sz="2400">
                <a:solidFill>
                  <a:schemeClr val="tx1"/>
                </a:solidFill>
                <a:latin typeface="Arial" panose="020B0604020202020204" pitchFamily="34" charset="0"/>
              </a:defRPr>
            </a:lvl2pPr>
            <a:lvl3pPr marL="1143000" indent="-228600" defTabSz="990600">
              <a:defRPr sz="2400">
                <a:solidFill>
                  <a:schemeClr val="tx1"/>
                </a:solidFill>
                <a:latin typeface="Arial" panose="020B0604020202020204" pitchFamily="34" charset="0"/>
              </a:defRPr>
            </a:lvl3pPr>
            <a:lvl4pPr marL="1600200" indent="-228600" defTabSz="990600">
              <a:defRPr sz="2400">
                <a:solidFill>
                  <a:schemeClr val="tx1"/>
                </a:solidFill>
                <a:latin typeface="Arial" panose="020B0604020202020204" pitchFamily="34" charset="0"/>
              </a:defRPr>
            </a:lvl4pPr>
            <a:lvl5pPr marL="2057400" indent="-228600" defTabSz="990600">
              <a:defRPr sz="2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2400">
                <a:solidFill>
                  <a:schemeClr val="tx1"/>
                </a:solidFill>
                <a:latin typeface="Arial" panose="020B0604020202020204" pitchFamily="34" charset="0"/>
              </a:defRPr>
            </a:lvl9pPr>
          </a:lstStyle>
          <a:p>
            <a:fld id="{69C7D941-A717-6A43-8F0B-6BBEE99B65EC}" type="slidenum">
              <a:rPr lang="pt-PT" altLang="en-US" sz="1300" smtClean="0"/>
              <a:pPr/>
              <a:t>38</a:t>
            </a:fld>
            <a:endParaRPr lang="pt-PT" altLang="en-US" sz="13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2F45EFF-3BC4-C248-8A5C-B7243439707C}" type="slidenum">
              <a:rPr lang="pt-PT" altLang="en-US" smtClean="0"/>
              <a:pPr>
                <a:defRPr/>
              </a:pPr>
              <a:t>40</a:t>
            </a:fld>
            <a:endParaRPr lang="pt-PT" altLang="en-US"/>
          </a:p>
        </p:txBody>
      </p:sp>
    </p:spTree>
    <p:extLst>
      <p:ext uri="{BB962C8B-B14F-4D97-AF65-F5344CB8AC3E}">
        <p14:creationId xmlns:p14="http://schemas.microsoft.com/office/powerpoint/2010/main" val="42520081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o de título">
    <p:spTree>
      <p:nvGrpSpPr>
        <p:cNvPr id="1" name=""/>
        <p:cNvGrpSpPr/>
        <p:nvPr/>
      </p:nvGrpSpPr>
      <p:grpSpPr>
        <a:xfrm>
          <a:off x="0" y="0"/>
          <a:ext cx="0" cy="0"/>
          <a:chOff x="0" y="0"/>
          <a:chExt cx="0" cy="0"/>
        </a:xfrm>
      </p:grpSpPr>
      <p:pic>
        <p:nvPicPr>
          <p:cNvPr id="4" name="Picture 16">
            <a:extLst>
              <a:ext uri="{FF2B5EF4-FFF2-40B4-BE49-F238E27FC236}">
                <a16:creationId xmlns:a16="http://schemas.microsoft.com/office/drawing/2014/main" id="{3BDBD76B-3BDB-6149-8EC5-81CD28F939C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9388" y="6297613"/>
            <a:ext cx="1655762"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5" name="Picture 17">
            <a:extLst>
              <a:ext uri="{FF2B5EF4-FFF2-40B4-BE49-F238E27FC236}">
                <a16:creationId xmlns:a16="http://schemas.microsoft.com/office/drawing/2014/main" id="{8B7A9E95-5CFD-D94E-A5E7-BA5F8F027B4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08175" y="6297613"/>
            <a:ext cx="350838" cy="3603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3298" name="Rectangle 2"/>
          <p:cNvSpPr>
            <a:spLocks noGrp="1" noChangeArrowheads="1"/>
          </p:cNvSpPr>
          <p:nvPr>
            <p:ph type="ctrTitle"/>
          </p:nvPr>
        </p:nvSpPr>
        <p:spPr>
          <a:xfrm>
            <a:off x="685800" y="2130425"/>
            <a:ext cx="7772400" cy="1470025"/>
          </a:xfrm>
        </p:spPr>
        <p:txBody>
          <a:bodyPr/>
          <a:lstStyle>
            <a:lvl1pPr>
              <a:defRPr/>
            </a:lvl1pPr>
          </a:lstStyle>
          <a:p>
            <a:r>
              <a:rPr lang="pt-PT"/>
              <a:t>Clique para editar o estilo do título</a:t>
            </a:r>
          </a:p>
        </p:txBody>
      </p:sp>
      <p:sp>
        <p:nvSpPr>
          <p:cNvPr id="183299"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pt-PT"/>
              <a:t>Faça clique para editar o estilo do subtítulo do modelo global</a:t>
            </a:r>
          </a:p>
        </p:txBody>
      </p:sp>
      <p:sp>
        <p:nvSpPr>
          <p:cNvPr id="6" name="Footer Placeholder 5">
            <a:extLst>
              <a:ext uri="{FF2B5EF4-FFF2-40B4-BE49-F238E27FC236}">
                <a16:creationId xmlns:a16="http://schemas.microsoft.com/office/drawing/2014/main" id="{3C31C79C-00FB-DD41-B80A-6BBF75F4FE5C}"/>
              </a:ext>
            </a:extLst>
          </p:cNvPr>
          <p:cNvSpPr>
            <a:spLocks noGrp="1" noChangeArrowheads="1"/>
          </p:cNvSpPr>
          <p:nvPr>
            <p:ph type="ftr" sz="quarter" idx="10"/>
          </p:nvPr>
        </p:nvSpPr>
        <p:spPr>
          <a:xfrm>
            <a:off x="2339975" y="6237288"/>
            <a:ext cx="6335713" cy="476250"/>
          </a:xfrm>
        </p:spPr>
        <p:txBody>
          <a:bodyPr/>
          <a:lstStyle>
            <a:lvl1pPr>
              <a:defRPr/>
            </a:lvl1pPr>
          </a:lstStyle>
          <a:p>
            <a:pPr>
              <a:defRPr/>
            </a:pPr>
            <a:r>
              <a:rPr lang="pt-PT"/>
              <a:t>Computer Vision – TP9 - Introduction to Deep Learning</a:t>
            </a:r>
          </a:p>
        </p:txBody>
      </p:sp>
    </p:spTree>
    <p:extLst>
      <p:ext uri="{BB962C8B-B14F-4D97-AF65-F5344CB8AC3E}">
        <p14:creationId xmlns:p14="http://schemas.microsoft.com/office/powerpoint/2010/main" val="4189670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endParaRPr lang="en-US"/>
          </a:p>
        </p:txBody>
      </p:sp>
      <p:sp>
        <p:nvSpPr>
          <p:cNvPr id="3" name="Marcador de Posição de Texto Vertical 2"/>
          <p:cNvSpPr>
            <a:spLocks noGrp="1"/>
          </p:cNvSpPr>
          <p:nvPr>
            <p:ph type="body" orient="vert" idx="1"/>
          </p:nvPr>
        </p:nvSpPr>
        <p:spPr/>
        <p:txBody>
          <a:bodyPr vert="eaVert"/>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4" name="Rectangle 5">
            <a:extLst>
              <a:ext uri="{FF2B5EF4-FFF2-40B4-BE49-F238E27FC236}">
                <a16:creationId xmlns:a16="http://schemas.microsoft.com/office/drawing/2014/main" id="{35D2A277-2280-144D-A50C-B52534A9D6FD}"/>
              </a:ext>
            </a:extLst>
          </p:cNvPr>
          <p:cNvSpPr>
            <a:spLocks noGrp="1" noChangeArrowheads="1"/>
          </p:cNvSpPr>
          <p:nvPr>
            <p:ph type="ftr" sz="quarter" idx="10"/>
          </p:nvPr>
        </p:nvSpPr>
        <p:spPr>
          <a:ln/>
        </p:spPr>
        <p:txBody>
          <a:bodyPr/>
          <a:lstStyle>
            <a:lvl1pPr>
              <a:defRPr/>
            </a:lvl1pPr>
          </a:lstStyle>
          <a:p>
            <a:pPr>
              <a:defRPr/>
            </a:pPr>
            <a:r>
              <a:rPr lang="pt-PT"/>
              <a:t>Computer Vision – TP9 - Introduction to Deep Learning</a:t>
            </a:r>
          </a:p>
        </p:txBody>
      </p:sp>
      <p:sp>
        <p:nvSpPr>
          <p:cNvPr id="5" name="Rectangle 6">
            <a:extLst>
              <a:ext uri="{FF2B5EF4-FFF2-40B4-BE49-F238E27FC236}">
                <a16:creationId xmlns:a16="http://schemas.microsoft.com/office/drawing/2014/main" id="{BC835FD8-F183-A145-826F-368EAE55B19E}"/>
              </a:ext>
            </a:extLst>
          </p:cNvPr>
          <p:cNvSpPr>
            <a:spLocks noGrp="1" noChangeArrowheads="1"/>
          </p:cNvSpPr>
          <p:nvPr>
            <p:ph type="sldNum" sz="quarter" idx="11"/>
          </p:nvPr>
        </p:nvSpPr>
        <p:spPr>
          <a:ln/>
        </p:spPr>
        <p:txBody>
          <a:bodyPr/>
          <a:lstStyle>
            <a:lvl1pPr>
              <a:defRPr/>
            </a:lvl1pPr>
          </a:lstStyle>
          <a:p>
            <a:pPr>
              <a:defRPr/>
            </a:pPr>
            <a:fld id="{33731300-BADD-2A46-A892-E33FED39C43E}" type="slidenum">
              <a:rPr lang="pt-PT" altLang="en-US"/>
              <a:pPr>
                <a:defRPr/>
              </a:pPr>
              <a:t>‹#›</a:t>
            </a:fld>
            <a:endParaRPr lang="pt-PT" altLang="en-US"/>
          </a:p>
        </p:txBody>
      </p:sp>
    </p:spTree>
    <p:extLst>
      <p:ext uri="{BB962C8B-B14F-4D97-AF65-F5344CB8AC3E}">
        <p14:creationId xmlns:p14="http://schemas.microsoft.com/office/powerpoint/2010/main" val="1209675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PT"/>
              <a:t>Clique para editar o estilo</a:t>
            </a:r>
            <a:endParaRPr lang="en-US"/>
          </a:p>
        </p:txBody>
      </p:sp>
      <p:sp>
        <p:nvSpPr>
          <p:cNvPr id="3" name="Marcador de Posição de Texto Vertical 2"/>
          <p:cNvSpPr>
            <a:spLocks noGrp="1"/>
          </p:cNvSpPr>
          <p:nvPr>
            <p:ph type="body" orient="vert" idx="1"/>
          </p:nvPr>
        </p:nvSpPr>
        <p:spPr>
          <a:xfrm>
            <a:off x="457200" y="274638"/>
            <a:ext cx="6019800" cy="5851525"/>
          </a:xfrm>
        </p:spPr>
        <p:txBody>
          <a:bodyPr vert="eaVert"/>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4" name="Rectangle 5">
            <a:extLst>
              <a:ext uri="{FF2B5EF4-FFF2-40B4-BE49-F238E27FC236}">
                <a16:creationId xmlns:a16="http://schemas.microsoft.com/office/drawing/2014/main" id="{C748E5CE-4080-654E-98BA-3EA51EFFE034}"/>
              </a:ext>
            </a:extLst>
          </p:cNvPr>
          <p:cNvSpPr>
            <a:spLocks noGrp="1" noChangeArrowheads="1"/>
          </p:cNvSpPr>
          <p:nvPr>
            <p:ph type="ftr" sz="quarter" idx="10"/>
          </p:nvPr>
        </p:nvSpPr>
        <p:spPr>
          <a:ln/>
        </p:spPr>
        <p:txBody>
          <a:bodyPr/>
          <a:lstStyle>
            <a:lvl1pPr>
              <a:defRPr/>
            </a:lvl1pPr>
          </a:lstStyle>
          <a:p>
            <a:pPr>
              <a:defRPr/>
            </a:pPr>
            <a:r>
              <a:rPr lang="pt-PT"/>
              <a:t>Computer Vision – TP9 - Introduction to Deep Learning</a:t>
            </a:r>
          </a:p>
        </p:txBody>
      </p:sp>
      <p:sp>
        <p:nvSpPr>
          <p:cNvPr id="5" name="Rectangle 6">
            <a:extLst>
              <a:ext uri="{FF2B5EF4-FFF2-40B4-BE49-F238E27FC236}">
                <a16:creationId xmlns:a16="http://schemas.microsoft.com/office/drawing/2014/main" id="{550D35BC-4622-B14F-9F05-86F4C543F87B}"/>
              </a:ext>
            </a:extLst>
          </p:cNvPr>
          <p:cNvSpPr>
            <a:spLocks noGrp="1" noChangeArrowheads="1"/>
          </p:cNvSpPr>
          <p:nvPr>
            <p:ph type="sldNum" sz="quarter" idx="11"/>
          </p:nvPr>
        </p:nvSpPr>
        <p:spPr>
          <a:ln/>
        </p:spPr>
        <p:txBody>
          <a:bodyPr/>
          <a:lstStyle>
            <a:lvl1pPr>
              <a:defRPr/>
            </a:lvl1pPr>
          </a:lstStyle>
          <a:p>
            <a:pPr>
              <a:defRPr/>
            </a:pPr>
            <a:fld id="{F871DBC6-0636-684B-9765-F113E443A395}" type="slidenum">
              <a:rPr lang="pt-PT" altLang="en-US"/>
              <a:pPr>
                <a:defRPr/>
              </a:pPr>
              <a:t>‹#›</a:t>
            </a:fld>
            <a:endParaRPr lang="pt-PT" altLang="en-US"/>
          </a:p>
        </p:txBody>
      </p:sp>
    </p:spTree>
    <p:extLst>
      <p:ext uri="{BB962C8B-B14F-4D97-AF65-F5344CB8AC3E}">
        <p14:creationId xmlns:p14="http://schemas.microsoft.com/office/powerpoint/2010/main" val="3635489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ct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endParaRPr lang="en-US"/>
          </a:p>
        </p:txBody>
      </p:sp>
      <p:sp>
        <p:nvSpPr>
          <p:cNvPr id="3" name="Marcador de Posição de Conteúdo 2"/>
          <p:cNvSpPr>
            <a:spLocks noGrp="1"/>
          </p:cNvSpPr>
          <p:nvPr>
            <p:ph idx="1"/>
          </p:nvPr>
        </p:nvSpPr>
        <p:spPr/>
        <p:txBody>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4" name="Rectangle 5">
            <a:extLst>
              <a:ext uri="{FF2B5EF4-FFF2-40B4-BE49-F238E27FC236}">
                <a16:creationId xmlns:a16="http://schemas.microsoft.com/office/drawing/2014/main" id="{75A8E82D-2644-B545-9D35-7E51D6A064C3}"/>
              </a:ext>
            </a:extLst>
          </p:cNvPr>
          <p:cNvSpPr>
            <a:spLocks noGrp="1" noChangeArrowheads="1"/>
          </p:cNvSpPr>
          <p:nvPr>
            <p:ph type="ftr" sz="quarter" idx="10"/>
          </p:nvPr>
        </p:nvSpPr>
        <p:spPr>
          <a:ln/>
        </p:spPr>
        <p:txBody>
          <a:bodyPr/>
          <a:lstStyle>
            <a:lvl1pPr>
              <a:defRPr/>
            </a:lvl1pPr>
          </a:lstStyle>
          <a:p>
            <a:pPr>
              <a:defRPr/>
            </a:pPr>
            <a:r>
              <a:rPr lang="pt-PT"/>
              <a:t>Computer Vision – TP9 - Introduction to Deep Learning</a:t>
            </a:r>
          </a:p>
        </p:txBody>
      </p:sp>
      <p:sp>
        <p:nvSpPr>
          <p:cNvPr id="5" name="Rectangle 6">
            <a:extLst>
              <a:ext uri="{FF2B5EF4-FFF2-40B4-BE49-F238E27FC236}">
                <a16:creationId xmlns:a16="http://schemas.microsoft.com/office/drawing/2014/main" id="{52D13345-0B12-4D45-820B-39A3B2E62157}"/>
              </a:ext>
            </a:extLst>
          </p:cNvPr>
          <p:cNvSpPr>
            <a:spLocks noGrp="1" noChangeArrowheads="1"/>
          </p:cNvSpPr>
          <p:nvPr>
            <p:ph type="sldNum" sz="quarter" idx="11"/>
          </p:nvPr>
        </p:nvSpPr>
        <p:spPr>
          <a:ln/>
        </p:spPr>
        <p:txBody>
          <a:bodyPr/>
          <a:lstStyle>
            <a:lvl1pPr>
              <a:defRPr/>
            </a:lvl1pPr>
          </a:lstStyle>
          <a:p>
            <a:pPr>
              <a:defRPr/>
            </a:pPr>
            <a:fld id="{E262FA73-2D68-6C4C-A5D8-EF8568BD9EC4}" type="slidenum">
              <a:rPr lang="pt-PT" altLang="en-US"/>
              <a:pPr>
                <a:defRPr/>
              </a:pPr>
              <a:t>‹#›</a:t>
            </a:fld>
            <a:endParaRPr lang="pt-PT" altLang="en-US"/>
          </a:p>
        </p:txBody>
      </p:sp>
    </p:spTree>
    <p:extLst>
      <p:ext uri="{BB962C8B-B14F-4D97-AF65-F5344CB8AC3E}">
        <p14:creationId xmlns:p14="http://schemas.microsoft.com/office/powerpoint/2010/main" val="2423637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PT"/>
              <a:t>Clique para editar o estilo</a:t>
            </a:r>
            <a:endParaRPr lang="en-US"/>
          </a:p>
        </p:txBody>
      </p:sp>
      <p:sp>
        <p:nvSpPr>
          <p:cNvPr id="3" name="Marcador de Posição do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PT"/>
              <a:t>Clique para editar os estilos</a:t>
            </a:r>
          </a:p>
        </p:txBody>
      </p:sp>
      <p:sp>
        <p:nvSpPr>
          <p:cNvPr id="4" name="Rectangle 5">
            <a:extLst>
              <a:ext uri="{FF2B5EF4-FFF2-40B4-BE49-F238E27FC236}">
                <a16:creationId xmlns:a16="http://schemas.microsoft.com/office/drawing/2014/main" id="{BCDDC955-95CA-E949-AF94-43853D953DED}"/>
              </a:ext>
            </a:extLst>
          </p:cNvPr>
          <p:cNvSpPr>
            <a:spLocks noGrp="1" noChangeArrowheads="1"/>
          </p:cNvSpPr>
          <p:nvPr>
            <p:ph type="ftr" sz="quarter" idx="10"/>
          </p:nvPr>
        </p:nvSpPr>
        <p:spPr>
          <a:ln/>
        </p:spPr>
        <p:txBody>
          <a:bodyPr/>
          <a:lstStyle>
            <a:lvl1pPr>
              <a:defRPr/>
            </a:lvl1pPr>
          </a:lstStyle>
          <a:p>
            <a:pPr>
              <a:defRPr/>
            </a:pPr>
            <a:r>
              <a:rPr lang="pt-PT"/>
              <a:t>Computer Vision – TP9 - Introduction to Deep Learning</a:t>
            </a:r>
          </a:p>
        </p:txBody>
      </p:sp>
      <p:sp>
        <p:nvSpPr>
          <p:cNvPr id="5" name="Rectangle 6">
            <a:extLst>
              <a:ext uri="{FF2B5EF4-FFF2-40B4-BE49-F238E27FC236}">
                <a16:creationId xmlns:a16="http://schemas.microsoft.com/office/drawing/2014/main" id="{17402E30-B6C7-3E45-80A6-B40DD282D559}"/>
              </a:ext>
            </a:extLst>
          </p:cNvPr>
          <p:cNvSpPr>
            <a:spLocks noGrp="1" noChangeArrowheads="1"/>
          </p:cNvSpPr>
          <p:nvPr>
            <p:ph type="sldNum" sz="quarter" idx="11"/>
          </p:nvPr>
        </p:nvSpPr>
        <p:spPr>
          <a:ln/>
        </p:spPr>
        <p:txBody>
          <a:bodyPr/>
          <a:lstStyle>
            <a:lvl1pPr>
              <a:defRPr/>
            </a:lvl1pPr>
          </a:lstStyle>
          <a:p>
            <a:pPr>
              <a:defRPr/>
            </a:pPr>
            <a:fld id="{9D0747BC-B9BF-C045-84BA-8CE227AC477E}" type="slidenum">
              <a:rPr lang="pt-PT" altLang="en-US"/>
              <a:pPr>
                <a:defRPr/>
              </a:pPr>
              <a:t>‹#›</a:t>
            </a:fld>
            <a:endParaRPr lang="pt-PT" altLang="en-US"/>
          </a:p>
        </p:txBody>
      </p:sp>
    </p:spTree>
    <p:extLst>
      <p:ext uri="{BB962C8B-B14F-4D97-AF65-F5344CB8AC3E}">
        <p14:creationId xmlns:p14="http://schemas.microsoft.com/office/powerpoint/2010/main" val="3944553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endParaRPr lang="en-US"/>
          </a:p>
        </p:txBody>
      </p:sp>
      <p:sp>
        <p:nvSpPr>
          <p:cNvPr id="3" name="Marcador de Posição de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4" name="Marcador de Posição de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5" name="Rectangle 5">
            <a:extLst>
              <a:ext uri="{FF2B5EF4-FFF2-40B4-BE49-F238E27FC236}">
                <a16:creationId xmlns:a16="http://schemas.microsoft.com/office/drawing/2014/main" id="{417CC82E-7AD5-8149-AC2B-C9E143CF5CA8}"/>
              </a:ext>
            </a:extLst>
          </p:cNvPr>
          <p:cNvSpPr>
            <a:spLocks noGrp="1" noChangeArrowheads="1"/>
          </p:cNvSpPr>
          <p:nvPr>
            <p:ph type="ftr" sz="quarter" idx="10"/>
          </p:nvPr>
        </p:nvSpPr>
        <p:spPr>
          <a:ln/>
        </p:spPr>
        <p:txBody>
          <a:bodyPr/>
          <a:lstStyle>
            <a:lvl1pPr>
              <a:defRPr/>
            </a:lvl1pPr>
          </a:lstStyle>
          <a:p>
            <a:pPr>
              <a:defRPr/>
            </a:pPr>
            <a:r>
              <a:rPr lang="pt-PT"/>
              <a:t>Computer Vision – TP9 - Introduction to Deep Learning</a:t>
            </a:r>
          </a:p>
        </p:txBody>
      </p:sp>
      <p:sp>
        <p:nvSpPr>
          <p:cNvPr id="6" name="Rectangle 6">
            <a:extLst>
              <a:ext uri="{FF2B5EF4-FFF2-40B4-BE49-F238E27FC236}">
                <a16:creationId xmlns:a16="http://schemas.microsoft.com/office/drawing/2014/main" id="{D38DFFB1-D64D-B24F-9E77-F72931464CFC}"/>
              </a:ext>
            </a:extLst>
          </p:cNvPr>
          <p:cNvSpPr>
            <a:spLocks noGrp="1" noChangeArrowheads="1"/>
          </p:cNvSpPr>
          <p:nvPr>
            <p:ph type="sldNum" sz="quarter" idx="11"/>
          </p:nvPr>
        </p:nvSpPr>
        <p:spPr>
          <a:ln/>
        </p:spPr>
        <p:txBody>
          <a:bodyPr/>
          <a:lstStyle>
            <a:lvl1pPr>
              <a:defRPr/>
            </a:lvl1pPr>
          </a:lstStyle>
          <a:p>
            <a:pPr>
              <a:defRPr/>
            </a:pPr>
            <a:fld id="{96F573D1-C08E-9943-8A59-48D41EBF87CF}" type="slidenum">
              <a:rPr lang="pt-PT" altLang="en-US"/>
              <a:pPr>
                <a:defRPr/>
              </a:pPr>
              <a:t>‹#›</a:t>
            </a:fld>
            <a:endParaRPr lang="pt-PT" altLang="en-US"/>
          </a:p>
        </p:txBody>
      </p:sp>
    </p:spTree>
    <p:extLst>
      <p:ext uri="{BB962C8B-B14F-4D97-AF65-F5344CB8AC3E}">
        <p14:creationId xmlns:p14="http://schemas.microsoft.com/office/powerpoint/2010/main" val="2375525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PT"/>
              <a:t>Clique para editar o estilo</a:t>
            </a:r>
            <a:endParaRPr lang="en-US"/>
          </a:p>
        </p:txBody>
      </p:sp>
      <p:sp>
        <p:nvSpPr>
          <p:cNvPr id="3" name="Marcador de Posição do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a:t>
            </a:r>
          </a:p>
        </p:txBody>
      </p:sp>
      <p:sp>
        <p:nvSpPr>
          <p:cNvPr id="4" name="Marcador de Posição de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5" name="Marcador de Posição do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a:t>
            </a:r>
          </a:p>
        </p:txBody>
      </p:sp>
      <p:sp>
        <p:nvSpPr>
          <p:cNvPr id="6" name="Marcador de Posição de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7" name="Rectangle 5">
            <a:extLst>
              <a:ext uri="{FF2B5EF4-FFF2-40B4-BE49-F238E27FC236}">
                <a16:creationId xmlns:a16="http://schemas.microsoft.com/office/drawing/2014/main" id="{292C0CC6-3583-9342-B6A9-724357E1FF64}"/>
              </a:ext>
            </a:extLst>
          </p:cNvPr>
          <p:cNvSpPr>
            <a:spLocks noGrp="1" noChangeArrowheads="1"/>
          </p:cNvSpPr>
          <p:nvPr>
            <p:ph type="ftr" sz="quarter" idx="10"/>
          </p:nvPr>
        </p:nvSpPr>
        <p:spPr>
          <a:ln/>
        </p:spPr>
        <p:txBody>
          <a:bodyPr/>
          <a:lstStyle>
            <a:lvl1pPr>
              <a:defRPr/>
            </a:lvl1pPr>
          </a:lstStyle>
          <a:p>
            <a:pPr>
              <a:defRPr/>
            </a:pPr>
            <a:r>
              <a:rPr lang="pt-PT"/>
              <a:t>Computer Vision – TP9 - Introduction to Deep Learning</a:t>
            </a:r>
          </a:p>
        </p:txBody>
      </p:sp>
      <p:sp>
        <p:nvSpPr>
          <p:cNvPr id="8" name="Rectangle 6">
            <a:extLst>
              <a:ext uri="{FF2B5EF4-FFF2-40B4-BE49-F238E27FC236}">
                <a16:creationId xmlns:a16="http://schemas.microsoft.com/office/drawing/2014/main" id="{5766B466-9357-1145-A30B-079CFB3AD43B}"/>
              </a:ext>
            </a:extLst>
          </p:cNvPr>
          <p:cNvSpPr>
            <a:spLocks noGrp="1" noChangeArrowheads="1"/>
          </p:cNvSpPr>
          <p:nvPr>
            <p:ph type="sldNum" sz="quarter" idx="11"/>
          </p:nvPr>
        </p:nvSpPr>
        <p:spPr>
          <a:ln/>
        </p:spPr>
        <p:txBody>
          <a:bodyPr/>
          <a:lstStyle>
            <a:lvl1pPr>
              <a:defRPr/>
            </a:lvl1pPr>
          </a:lstStyle>
          <a:p>
            <a:pPr>
              <a:defRPr/>
            </a:pPr>
            <a:fld id="{A3F4BDE7-04C7-DF47-98A7-466F0692D5A1}" type="slidenum">
              <a:rPr lang="pt-PT" altLang="en-US"/>
              <a:pPr>
                <a:defRPr/>
              </a:pPr>
              <a:t>‹#›</a:t>
            </a:fld>
            <a:endParaRPr lang="pt-PT" altLang="en-US"/>
          </a:p>
        </p:txBody>
      </p:sp>
    </p:spTree>
    <p:extLst>
      <p:ext uri="{BB962C8B-B14F-4D97-AF65-F5344CB8AC3E}">
        <p14:creationId xmlns:p14="http://schemas.microsoft.com/office/powerpoint/2010/main" val="25897239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endParaRPr lang="en-US"/>
          </a:p>
        </p:txBody>
      </p:sp>
      <p:sp>
        <p:nvSpPr>
          <p:cNvPr id="3" name="Rectangle 5">
            <a:extLst>
              <a:ext uri="{FF2B5EF4-FFF2-40B4-BE49-F238E27FC236}">
                <a16:creationId xmlns:a16="http://schemas.microsoft.com/office/drawing/2014/main" id="{EE8BAA3C-38F4-A34F-BEE7-0E223CB1464C}"/>
              </a:ext>
            </a:extLst>
          </p:cNvPr>
          <p:cNvSpPr>
            <a:spLocks noGrp="1" noChangeArrowheads="1"/>
          </p:cNvSpPr>
          <p:nvPr>
            <p:ph type="ftr" sz="quarter" idx="10"/>
          </p:nvPr>
        </p:nvSpPr>
        <p:spPr>
          <a:ln/>
        </p:spPr>
        <p:txBody>
          <a:bodyPr/>
          <a:lstStyle>
            <a:lvl1pPr>
              <a:defRPr/>
            </a:lvl1pPr>
          </a:lstStyle>
          <a:p>
            <a:pPr>
              <a:defRPr/>
            </a:pPr>
            <a:r>
              <a:rPr lang="pt-PT"/>
              <a:t>Computer Vision – TP9 - Introduction to Deep Learning</a:t>
            </a:r>
          </a:p>
        </p:txBody>
      </p:sp>
      <p:sp>
        <p:nvSpPr>
          <p:cNvPr id="4" name="Rectangle 6">
            <a:extLst>
              <a:ext uri="{FF2B5EF4-FFF2-40B4-BE49-F238E27FC236}">
                <a16:creationId xmlns:a16="http://schemas.microsoft.com/office/drawing/2014/main" id="{C94BD1C4-3D08-E645-A14D-E45922433C30}"/>
              </a:ext>
            </a:extLst>
          </p:cNvPr>
          <p:cNvSpPr>
            <a:spLocks noGrp="1" noChangeArrowheads="1"/>
          </p:cNvSpPr>
          <p:nvPr>
            <p:ph type="sldNum" sz="quarter" idx="11"/>
          </p:nvPr>
        </p:nvSpPr>
        <p:spPr>
          <a:ln/>
        </p:spPr>
        <p:txBody>
          <a:bodyPr/>
          <a:lstStyle>
            <a:lvl1pPr>
              <a:defRPr/>
            </a:lvl1pPr>
          </a:lstStyle>
          <a:p>
            <a:pPr>
              <a:defRPr/>
            </a:pPr>
            <a:fld id="{1320AEA5-2399-064A-88FA-5272C0FBEC3A}" type="slidenum">
              <a:rPr lang="pt-PT" altLang="en-US"/>
              <a:pPr>
                <a:defRPr/>
              </a:pPr>
              <a:t>‹#›</a:t>
            </a:fld>
            <a:endParaRPr lang="pt-PT" altLang="en-US"/>
          </a:p>
        </p:txBody>
      </p:sp>
    </p:spTree>
    <p:extLst>
      <p:ext uri="{BB962C8B-B14F-4D97-AF65-F5344CB8AC3E}">
        <p14:creationId xmlns:p14="http://schemas.microsoft.com/office/powerpoint/2010/main" val="2014534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2060DC7D-B673-4744-B279-8CEEEE0986D3}"/>
              </a:ext>
            </a:extLst>
          </p:cNvPr>
          <p:cNvSpPr>
            <a:spLocks noGrp="1" noChangeArrowheads="1"/>
          </p:cNvSpPr>
          <p:nvPr>
            <p:ph type="ftr" sz="quarter" idx="10"/>
          </p:nvPr>
        </p:nvSpPr>
        <p:spPr>
          <a:ln/>
        </p:spPr>
        <p:txBody>
          <a:bodyPr/>
          <a:lstStyle>
            <a:lvl1pPr>
              <a:defRPr/>
            </a:lvl1pPr>
          </a:lstStyle>
          <a:p>
            <a:pPr>
              <a:defRPr/>
            </a:pPr>
            <a:r>
              <a:rPr lang="pt-PT"/>
              <a:t>Computer Vision – TP9 - Introduction to Deep Learning</a:t>
            </a:r>
          </a:p>
        </p:txBody>
      </p:sp>
      <p:sp>
        <p:nvSpPr>
          <p:cNvPr id="3" name="Rectangle 6">
            <a:extLst>
              <a:ext uri="{FF2B5EF4-FFF2-40B4-BE49-F238E27FC236}">
                <a16:creationId xmlns:a16="http://schemas.microsoft.com/office/drawing/2014/main" id="{18D03596-8BD5-664C-A4F7-744E379F220E}"/>
              </a:ext>
            </a:extLst>
          </p:cNvPr>
          <p:cNvSpPr>
            <a:spLocks noGrp="1" noChangeArrowheads="1"/>
          </p:cNvSpPr>
          <p:nvPr>
            <p:ph type="sldNum" sz="quarter" idx="11"/>
          </p:nvPr>
        </p:nvSpPr>
        <p:spPr>
          <a:ln/>
        </p:spPr>
        <p:txBody>
          <a:bodyPr/>
          <a:lstStyle>
            <a:lvl1pPr>
              <a:defRPr/>
            </a:lvl1pPr>
          </a:lstStyle>
          <a:p>
            <a:pPr>
              <a:defRPr/>
            </a:pPr>
            <a:fld id="{8F751710-E215-6646-98C7-85C202379622}" type="slidenum">
              <a:rPr lang="pt-PT" altLang="en-US"/>
              <a:pPr>
                <a:defRPr/>
              </a:pPr>
              <a:t>‹#›</a:t>
            </a:fld>
            <a:endParaRPr lang="pt-PT" altLang="en-US"/>
          </a:p>
        </p:txBody>
      </p:sp>
    </p:spTree>
    <p:extLst>
      <p:ext uri="{BB962C8B-B14F-4D97-AF65-F5344CB8AC3E}">
        <p14:creationId xmlns:p14="http://schemas.microsoft.com/office/powerpoint/2010/main" val="3052319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PT"/>
              <a:t>Clique para editar o estilo</a:t>
            </a:r>
            <a:endParaRPr lang="en-US"/>
          </a:p>
        </p:txBody>
      </p:sp>
      <p:sp>
        <p:nvSpPr>
          <p:cNvPr id="3" name="Marcador de Posição de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4" name="Marcador de Posição do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Clique para editar os estilos</a:t>
            </a:r>
          </a:p>
        </p:txBody>
      </p:sp>
      <p:sp>
        <p:nvSpPr>
          <p:cNvPr id="5" name="Rectangle 5">
            <a:extLst>
              <a:ext uri="{FF2B5EF4-FFF2-40B4-BE49-F238E27FC236}">
                <a16:creationId xmlns:a16="http://schemas.microsoft.com/office/drawing/2014/main" id="{81C142F5-4EC8-8745-84C9-3432938F79D8}"/>
              </a:ext>
            </a:extLst>
          </p:cNvPr>
          <p:cNvSpPr>
            <a:spLocks noGrp="1" noChangeArrowheads="1"/>
          </p:cNvSpPr>
          <p:nvPr>
            <p:ph type="ftr" sz="quarter" idx="10"/>
          </p:nvPr>
        </p:nvSpPr>
        <p:spPr>
          <a:ln/>
        </p:spPr>
        <p:txBody>
          <a:bodyPr/>
          <a:lstStyle>
            <a:lvl1pPr>
              <a:defRPr/>
            </a:lvl1pPr>
          </a:lstStyle>
          <a:p>
            <a:pPr>
              <a:defRPr/>
            </a:pPr>
            <a:r>
              <a:rPr lang="pt-PT"/>
              <a:t>Computer Vision – TP9 - Introduction to Deep Learning</a:t>
            </a:r>
          </a:p>
        </p:txBody>
      </p:sp>
      <p:sp>
        <p:nvSpPr>
          <p:cNvPr id="6" name="Rectangle 6">
            <a:extLst>
              <a:ext uri="{FF2B5EF4-FFF2-40B4-BE49-F238E27FC236}">
                <a16:creationId xmlns:a16="http://schemas.microsoft.com/office/drawing/2014/main" id="{8679A247-3A43-E341-9995-F8BF4FDB4F2D}"/>
              </a:ext>
            </a:extLst>
          </p:cNvPr>
          <p:cNvSpPr>
            <a:spLocks noGrp="1" noChangeArrowheads="1"/>
          </p:cNvSpPr>
          <p:nvPr>
            <p:ph type="sldNum" sz="quarter" idx="11"/>
          </p:nvPr>
        </p:nvSpPr>
        <p:spPr>
          <a:ln/>
        </p:spPr>
        <p:txBody>
          <a:bodyPr/>
          <a:lstStyle>
            <a:lvl1pPr>
              <a:defRPr/>
            </a:lvl1pPr>
          </a:lstStyle>
          <a:p>
            <a:pPr>
              <a:defRPr/>
            </a:pPr>
            <a:fld id="{75F08EA0-D746-324C-90A8-349DE87BF6D1}" type="slidenum">
              <a:rPr lang="pt-PT" altLang="en-US"/>
              <a:pPr>
                <a:defRPr/>
              </a:pPr>
              <a:t>‹#›</a:t>
            </a:fld>
            <a:endParaRPr lang="pt-PT" altLang="en-US"/>
          </a:p>
        </p:txBody>
      </p:sp>
    </p:spTree>
    <p:extLst>
      <p:ext uri="{BB962C8B-B14F-4D97-AF65-F5344CB8AC3E}">
        <p14:creationId xmlns:p14="http://schemas.microsoft.com/office/powerpoint/2010/main" val="511097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PT"/>
              <a:t>Clique para editar o estilo</a:t>
            </a:r>
            <a:endParaRPr lang="en-US"/>
          </a:p>
        </p:txBody>
      </p:sp>
      <p:sp>
        <p:nvSpPr>
          <p:cNvPr id="3" name="Marcador de Posição d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Marcador de Posição do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Clique para editar os estilos</a:t>
            </a:r>
          </a:p>
        </p:txBody>
      </p:sp>
      <p:sp>
        <p:nvSpPr>
          <p:cNvPr id="5" name="Rectangle 5">
            <a:extLst>
              <a:ext uri="{FF2B5EF4-FFF2-40B4-BE49-F238E27FC236}">
                <a16:creationId xmlns:a16="http://schemas.microsoft.com/office/drawing/2014/main" id="{A71552F7-D5C9-9F40-9B8A-8ED3D3BC0843}"/>
              </a:ext>
            </a:extLst>
          </p:cNvPr>
          <p:cNvSpPr>
            <a:spLocks noGrp="1" noChangeArrowheads="1"/>
          </p:cNvSpPr>
          <p:nvPr>
            <p:ph type="ftr" sz="quarter" idx="10"/>
          </p:nvPr>
        </p:nvSpPr>
        <p:spPr>
          <a:ln/>
        </p:spPr>
        <p:txBody>
          <a:bodyPr/>
          <a:lstStyle>
            <a:lvl1pPr>
              <a:defRPr/>
            </a:lvl1pPr>
          </a:lstStyle>
          <a:p>
            <a:pPr>
              <a:defRPr/>
            </a:pPr>
            <a:r>
              <a:rPr lang="pt-PT"/>
              <a:t>Computer Vision – TP9 - Introduction to Deep Learning</a:t>
            </a:r>
          </a:p>
        </p:txBody>
      </p:sp>
      <p:sp>
        <p:nvSpPr>
          <p:cNvPr id="6" name="Rectangle 6">
            <a:extLst>
              <a:ext uri="{FF2B5EF4-FFF2-40B4-BE49-F238E27FC236}">
                <a16:creationId xmlns:a16="http://schemas.microsoft.com/office/drawing/2014/main" id="{36F97EFA-2F18-0C44-82C2-4FA76973733A}"/>
              </a:ext>
            </a:extLst>
          </p:cNvPr>
          <p:cNvSpPr>
            <a:spLocks noGrp="1" noChangeArrowheads="1"/>
          </p:cNvSpPr>
          <p:nvPr>
            <p:ph type="sldNum" sz="quarter" idx="11"/>
          </p:nvPr>
        </p:nvSpPr>
        <p:spPr>
          <a:ln/>
        </p:spPr>
        <p:txBody>
          <a:bodyPr/>
          <a:lstStyle>
            <a:lvl1pPr>
              <a:defRPr/>
            </a:lvl1pPr>
          </a:lstStyle>
          <a:p>
            <a:pPr>
              <a:defRPr/>
            </a:pPr>
            <a:fld id="{6DB2E65C-7799-544F-A40B-456C0E5E8B10}" type="slidenum">
              <a:rPr lang="pt-PT" altLang="en-US"/>
              <a:pPr>
                <a:defRPr/>
              </a:pPr>
              <a:t>‹#›</a:t>
            </a:fld>
            <a:endParaRPr lang="pt-PT" altLang="en-US"/>
          </a:p>
        </p:txBody>
      </p:sp>
    </p:spTree>
    <p:extLst>
      <p:ext uri="{BB962C8B-B14F-4D97-AF65-F5344CB8AC3E}">
        <p14:creationId xmlns:p14="http://schemas.microsoft.com/office/powerpoint/2010/main" val="31627400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69F6AE3-8BBE-1846-93AC-E42A9A411537}"/>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pt-PT"/>
              <a:t>Clique para editar o estilo do título</a:t>
            </a:r>
          </a:p>
        </p:txBody>
      </p:sp>
      <p:sp>
        <p:nvSpPr>
          <p:cNvPr id="1027" name="Rectangle 3">
            <a:extLst>
              <a:ext uri="{FF2B5EF4-FFF2-40B4-BE49-F238E27FC236}">
                <a16:creationId xmlns:a16="http://schemas.microsoft.com/office/drawing/2014/main" id="{BA0EA0E8-0D37-5041-B5E6-122BB9A238DE}"/>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pt-PT"/>
              <a:t>Clique para editar os estilos de texto do modelo global</a:t>
            </a:r>
          </a:p>
          <a:p>
            <a:pPr lvl="1"/>
            <a:r>
              <a:rPr lang="en-US" altLang="pt-PT"/>
              <a:t>Segundo nível</a:t>
            </a:r>
          </a:p>
          <a:p>
            <a:pPr lvl="2"/>
            <a:r>
              <a:rPr lang="en-US" altLang="pt-PT"/>
              <a:t>Terceiro nível</a:t>
            </a:r>
          </a:p>
          <a:p>
            <a:pPr lvl="3"/>
            <a:r>
              <a:rPr lang="en-US" altLang="pt-PT"/>
              <a:t>Quarto nível</a:t>
            </a:r>
          </a:p>
          <a:p>
            <a:pPr lvl="4"/>
            <a:r>
              <a:rPr lang="en-US" altLang="pt-PT"/>
              <a:t>Quinto nível</a:t>
            </a:r>
          </a:p>
        </p:txBody>
      </p:sp>
      <p:sp>
        <p:nvSpPr>
          <p:cNvPr id="1029" name="Rectangle 5">
            <a:extLst>
              <a:ext uri="{FF2B5EF4-FFF2-40B4-BE49-F238E27FC236}">
                <a16:creationId xmlns:a16="http://schemas.microsoft.com/office/drawing/2014/main" id="{E3EE3F7C-AED7-5943-AAD1-A18DF64D3DD9}"/>
              </a:ext>
            </a:extLst>
          </p:cNvPr>
          <p:cNvSpPr>
            <a:spLocks noGrp="1" noChangeArrowheads="1"/>
          </p:cNvSpPr>
          <p:nvPr>
            <p:ph type="ftr" sz="quarter" idx="3"/>
          </p:nvPr>
        </p:nvSpPr>
        <p:spPr bwMode="auto">
          <a:xfrm>
            <a:off x="2339975" y="6245225"/>
            <a:ext cx="56165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FF"/>
                </a:solidFill>
                <a:latin typeface="Arial" charset="0"/>
              </a:defRPr>
            </a:lvl1pPr>
          </a:lstStyle>
          <a:p>
            <a:pPr>
              <a:defRPr/>
            </a:pPr>
            <a:r>
              <a:rPr lang="pt-PT"/>
              <a:t>Computer Vision – TP9 - Introduction to Deep Learning</a:t>
            </a:r>
          </a:p>
        </p:txBody>
      </p:sp>
      <p:sp>
        <p:nvSpPr>
          <p:cNvPr id="1030" name="Rectangle 6">
            <a:extLst>
              <a:ext uri="{FF2B5EF4-FFF2-40B4-BE49-F238E27FC236}">
                <a16:creationId xmlns:a16="http://schemas.microsoft.com/office/drawing/2014/main" id="{8AA277F3-845E-BA45-848B-F1928CCC95D0}"/>
              </a:ext>
            </a:extLst>
          </p:cNvPr>
          <p:cNvSpPr>
            <a:spLocks noGrp="1" noChangeArrowheads="1"/>
          </p:cNvSpPr>
          <p:nvPr>
            <p:ph type="sldNum" sz="quarter" idx="4"/>
          </p:nvPr>
        </p:nvSpPr>
        <p:spPr bwMode="auto">
          <a:xfrm>
            <a:off x="8027988" y="6245225"/>
            <a:ext cx="6477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FF"/>
                </a:solidFill>
              </a:defRPr>
            </a:lvl1pPr>
          </a:lstStyle>
          <a:p>
            <a:pPr>
              <a:defRPr/>
            </a:pPr>
            <a:fld id="{2DE75551-28BA-614C-8D5B-BA87FD1553DB}" type="slidenum">
              <a:rPr lang="pt-PT" altLang="en-US"/>
              <a:pPr>
                <a:defRPr/>
              </a:pPr>
              <a:t>‹#›</a:t>
            </a:fld>
            <a:endParaRPr lang="pt-PT" altLang="en-US"/>
          </a:p>
        </p:txBody>
      </p:sp>
      <p:pic>
        <p:nvPicPr>
          <p:cNvPr id="2" name="Picture 11">
            <a:extLst>
              <a:ext uri="{FF2B5EF4-FFF2-40B4-BE49-F238E27FC236}">
                <a16:creationId xmlns:a16="http://schemas.microsoft.com/office/drawing/2014/main" id="{73483F3C-6ACD-4B40-A0D6-FE84CF317564}"/>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297613"/>
            <a:ext cx="1655762"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031" name="Picture 12">
            <a:extLst>
              <a:ext uri="{FF2B5EF4-FFF2-40B4-BE49-F238E27FC236}">
                <a16:creationId xmlns:a16="http://schemas.microsoft.com/office/drawing/2014/main" id="{4AA7DF38-B2D2-204A-8BFC-1062994EF2DA}"/>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908175" y="6297613"/>
            <a:ext cx="350838" cy="3603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827"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hf sldNum="0" hd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rgbClr val="990000"/>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 Id="rId5" Type="http://schemas.openxmlformats.org/officeDocument/2006/relationships/image" Target="../media/image19.emf"/><Relationship Id="rId4" Type="http://schemas.openxmlformats.org/officeDocument/2006/relationships/image" Target="../media/image18.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2.emf"/><Relationship Id="rId5" Type="http://schemas.openxmlformats.org/officeDocument/2006/relationships/image" Target="../media/image10.wmf"/><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a:extLst>
              <a:ext uri="{FF2B5EF4-FFF2-40B4-BE49-F238E27FC236}">
                <a16:creationId xmlns:a16="http://schemas.microsoft.com/office/drawing/2014/main" id="{F4DAC70A-50DC-C54F-81BF-569C74378894}"/>
              </a:ext>
            </a:extLst>
          </p:cNvPr>
          <p:cNvSpPr>
            <a:spLocks noChangeArrowheads="1"/>
          </p:cNvSpPr>
          <p:nvPr/>
        </p:nvSpPr>
        <p:spPr bwMode="auto">
          <a:xfrm>
            <a:off x="539750" y="3744913"/>
            <a:ext cx="7950200"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pt-PT" altLang="pt-PT" sz="2800"/>
          </a:p>
        </p:txBody>
      </p:sp>
      <p:sp>
        <p:nvSpPr>
          <p:cNvPr id="15362" name="Rectangle 3">
            <a:extLst>
              <a:ext uri="{FF2B5EF4-FFF2-40B4-BE49-F238E27FC236}">
                <a16:creationId xmlns:a16="http://schemas.microsoft.com/office/drawing/2014/main" id="{501F1A49-CEB9-F046-978C-6140B1CD2397}"/>
              </a:ext>
            </a:extLst>
          </p:cNvPr>
          <p:cNvSpPr>
            <a:spLocks noChangeArrowheads="1"/>
          </p:cNvSpPr>
          <p:nvPr/>
        </p:nvSpPr>
        <p:spPr bwMode="auto">
          <a:xfrm>
            <a:off x="612775" y="908050"/>
            <a:ext cx="7920038"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pt-PT" sz="4400">
                <a:solidFill>
                  <a:schemeClr val="tx1"/>
                </a:solidFill>
              </a:rPr>
              <a:t>Computer Vision – TP9</a:t>
            </a:r>
          </a:p>
          <a:p>
            <a:pPr algn="ctr" eaLnBrk="1" hangingPunct="1">
              <a:spcBef>
                <a:spcPct val="0"/>
              </a:spcBef>
              <a:buFontTx/>
              <a:buNone/>
            </a:pPr>
            <a:r>
              <a:rPr lang="en-US" altLang="pt-PT" sz="4400">
                <a:solidFill>
                  <a:schemeClr val="tx1"/>
                </a:solidFill>
              </a:rPr>
              <a:t>Introduction to Deep Learning</a:t>
            </a:r>
          </a:p>
        </p:txBody>
      </p:sp>
      <p:sp>
        <p:nvSpPr>
          <p:cNvPr id="15363" name="Rectangle 4">
            <a:extLst>
              <a:ext uri="{FF2B5EF4-FFF2-40B4-BE49-F238E27FC236}">
                <a16:creationId xmlns:a16="http://schemas.microsoft.com/office/drawing/2014/main" id="{DC56C20A-0EB6-424A-B4DD-80DC06110CA0}"/>
              </a:ext>
            </a:extLst>
          </p:cNvPr>
          <p:cNvSpPr>
            <a:spLocks noChangeArrowheads="1"/>
          </p:cNvSpPr>
          <p:nvPr/>
        </p:nvSpPr>
        <p:spPr bwMode="auto">
          <a:xfrm>
            <a:off x="1411288" y="5400675"/>
            <a:ext cx="640080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pt-PT" altLang="pt-PT" sz="2800" b="1" i="1">
                <a:solidFill>
                  <a:schemeClr val="tx1"/>
                </a:solidFill>
              </a:rPr>
              <a:t>Miguel Coimbra, Francesco Renna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Marcador de Posição do Rodapé 4">
            <a:extLst>
              <a:ext uri="{FF2B5EF4-FFF2-40B4-BE49-F238E27FC236}">
                <a16:creationId xmlns:a16="http://schemas.microsoft.com/office/drawing/2014/main" id="{CDC4BBDE-52F9-8347-937C-6A9A83C2EBA6}"/>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PT" altLang="pt-PT" sz="1400">
                <a:solidFill>
                  <a:srgbClr val="0000FF"/>
                </a:solidFill>
              </a:rPr>
              <a:t>Computer Vision – TP9 - Introduction to Deep Learning</a:t>
            </a:r>
          </a:p>
        </p:txBody>
      </p:sp>
      <p:sp>
        <p:nvSpPr>
          <p:cNvPr id="24578" name="Rectangle 2">
            <a:extLst>
              <a:ext uri="{FF2B5EF4-FFF2-40B4-BE49-F238E27FC236}">
                <a16:creationId xmlns:a16="http://schemas.microsoft.com/office/drawing/2014/main" id="{D6A34E0C-DCC7-2D4F-9154-13583EBF1D64}"/>
              </a:ext>
            </a:extLst>
          </p:cNvPr>
          <p:cNvSpPr>
            <a:spLocks noGrp="1" noChangeArrowheads="1"/>
          </p:cNvSpPr>
          <p:nvPr>
            <p:ph type="title"/>
          </p:nvPr>
        </p:nvSpPr>
        <p:spPr/>
        <p:txBody>
          <a:bodyPr/>
          <a:lstStyle/>
          <a:p>
            <a:pPr eaLnBrk="1" hangingPunct="1"/>
            <a:r>
              <a:rPr lang="pt-PT" altLang="pt-PT"/>
              <a:t>Artificial Neural Network</a:t>
            </a:r>
          </a:p>
        </p:txBody>
      </p:sp>
      <p:sp>
        <p:nvSpPr>
          <p:cNvPr id="24579" name="Rectangle 3">
            <a:extLst>
              <a:ext uri="{FF2B5EF4-FFF2-40B4-BE49-F238E27FC236}">
                <a16:creationId xmlns:a16="http://schemas.microsoft.com/office/drawing/2014/main" id="{CE794B8F-DF97-EF4F-8B1C-D57FF8C6B5BB}"/>
              </a:ext>
            </a:extLst>
          </p:cNvPr>
          <p:cNvSpPr>
            <a:spLocks noGrp="1" noChangeArrowheads="1"/>
          </p:cNvSpPr>
          <p:nvPr>
            <p:ph type="body" sz="half" idx="1"/>
          </p:nvPr>
        </p:nvSpPr>
        <p:spPr/>
        <p:txBody>
          <a:bodyPr/>
          <a:lstStyle/>
          <a:p>
            <a:pPr eaLnBrk="1" hangingPunct="1"/>
            <a:r>
              <a:rPr lang="pt-PT" altLang="pt-PT"/>
              <a:t>Commonly refered as </a:t>
            </a:r>
            <a:r>
              <a:rPr lang="pt-PT" altLang="pt-PT" b="1"/>
              <a:t>Neural Network</a:t>
            </a:r>
            <a:endParaRPr lang="pt-PT" altLang="pt-PT"/>
          </a:p>
          <a:p>
            <a:pPr eaLnBrk="1" hangingPunct="1"/>
            <a:r>
              <a:rPr lang="pt-PT" altLang="pt-PT"/>
              <a:t>Basic principles:</a:t>
            </a:r>
          </a:p>
          <a:p>
            <a:pPr lvl="1" eaLnBrk="1" hangingPunct="1"/>
            <a:r>
              <a:rPr lang="pt-PT" altLang="pt-PT"/>
              <a:t>One neuron can perform a simple decision</a:t>
            </a:r>
          </a:p>
          <a:p>
            <a:pPr lvl="1" eaLnBrk="1" hangingPunct="1"/>
            <a:r>
              <a:rPr lang="pt-PT" altLang="pt-PT"/>
              <a:t>Many </a:t>
            </a:r>
            <a:r>
              <a:rPr lang="pt-PT" altLang="pt-PT" b="1"/>
              <a:t>connected</a:t>
            </a:r>
            <a:r>
              <a:rPr lang="pt-PT" altLang="pt-PT"/>
              <a:t> neurons can make more </a:t>
            </a:r>
            <a:r>
              <a:rPr lang="pt-PT" altLang="pt-PT" b="1"/>
              <a:t>complex decisions</a:t>
            </a:r>
            <a:endParaRPr lang="pt-PT" altLang="pt-PT"/>
          </a:p>
        </p:txBody>
      </p:sp>
      <p:pic>
        <p:nvPicPr>
          <p:cNvPr id="24580" name="Picture 6">
            <a:extLst>
              <a:ext uri="{FF2B5EF4-FFF2-40B4-BE49-F238E27FC236}">
                <a16:creationId xmlns:a16="http://schemas.microsoft.com/office/drawing/2014/main" id="{C8D307F2-4DEB-C844-951D-894AAC8B32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9763" y="1916113"/>
            <a:ext cx="4298950" cy="373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Marcador de Posição do Rodapé 4">
            <a:extLst>
              <a:ext uri="{FF2B5EF4-FFF2-40B4-BE49-F238E27FC236}">
                <a16:creationId xmlns:a16="http://schemas.microsoft.com/office/drawing/2014/main" id="{52F031B3-6BB9-F14A-831B-5F71AEE72EA4}"/>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PT" altLang="pt-PT" sz="1400">
                <a:solidFill>
                  <a:srgbClr val="0000FF"/>
                </a:solidFill>
              </a:rPr>
              <a:t>Computer Vision – TP9 - Introduction to Deep Learning</a:t>
            </a:r>
          </a:p>
        </p:txBody>
      </p:sp>
      <p:sp>
        <p:nvSpPr>
          <p:cNvPr id="25602" name="Rectangle 2">
            <a:extLst>
              <a:ext uri="{FF2B5EF4-FFF2-40B4-BE49-F238E27FC236}">
                <a16:creationId xmlns:a16="http://schemas.microsoft.com/office/drawing/2014/main" id="{D9F35C25-F827-DA41-BA4A-D49E15324B9D}"/>
              </a:ext>
            </a:extLst>
          </p:cNvPr>
          <p:cNvSpPr>
            <a:spLocks noGrp="1" noChangeArrowheads="1"/>
          </p:cNvSpPr>
          <p:nvPr>
            <p:ph type="title"/>
          </p:nvPr>
        </p:nvSpPr>
        <p:spPr/>
        <p:txBody>
          <a:bodyPr/>
          <a:lstStyle/>
          <a:p>
            <a:pPr eaLnBrk="1" hangingPunct="1"/>
            <a:r>
              <a:rPr lang="pt-PT" altLang="pt-PT"/>
              <a:t>Feedforward neural network</a:t>
            </a:r>
          </a:p>
        </p:txBody>
      </p:sp>
      <p:sp>
        <p:nvSpPr>
          <p:cNvPr id="25603" name="Rectangle 4">
            <a:extLst>
              <a:ext uri="{FF2B5EF4-FFF2-40B4-BE49-F238E27FC236}">
                <a16:creationId xmlns:a16="http://schemas.microsoft.com/office/drawing/2014/main" id="{28892537-0AD4-9346-906D-9FCFD5037167}"/>
              </a:ext>
            </a:extLst>
          </p:cNvPr>
          <p:cNvSpPr>
            <a:spLocks noGrp="1" noChangeArrowheads="1"/>
          </p:cNvSpPr>
          <p:nvPr>
            <p:ph type="body" sz="half" idx="1"/>
          </p:nvPr>
        </p:nvSpPr>
        <p:spPr/>
        <p:txBody>
          <a:bodyPr/>
          <a:lstStyle/>
          <a:p>
            <a:pPr eaLnBrk="1" hangingPunct="1">
              <a:lnSpc>
                <a:spcPct val="90000"/>
              </a:lnSpc>
            </a:pPr>
            <a:r>
              <a:rPr lang="pt-PT" altLang="pt-PT"/>
              <a:t>Simplest type of NN.</a:t>
            </a:r>
          </a:p>
          <a:p>
            <a:pPr eaLnBrk="1" hangingPunct="1">
              <a:lnSpc>
                <a:spcPct val="90000"/>
              </a:lnSpc>
            </a:pPr>
            <a:r>
              <a:rPr lang="pt-PT" altLang="pt-PT"/>
              <a:t>Has no </a:t>
            </a:r>
            <a:r>
              <a:rPr lang="pt-PT" altLang="pt-PT" i="1"/>
              <a:t>cycles</a:t>
            </a:r>
            <a:r>
              <a:rPr lang="pt-PT" altLang="pt-PT"/>
              <a:t>.</a:t>
            </a:r>
          </a:p>
          <a:p>
            <a:pPr eaLnBrk="1" hangingPunct="1">
              <a:lnSpc>
                <a:spcPct val="90000"/>
              </a:lnSpc>
            </a:pPr>
            <a:r>
              <a:rPr lang="pt-PT" altLang="pt-PT"/>
              <a:t>Input layer</a:t>
            </a:r>
          </a:p>
          <a:p>
            <a:pPr lvl="1" eaLnBrk="1" hangingPunct="1">
              <a:lnSpc>
                <a:spcPct val="90000"/>
              </a:lnSpc>
            </a:pPr>
            <a:r>
              <a:rPr lang="pt-PT" altLang="pt-PT"/>
              <a:t>Need as many neurons as coefficients of my </a:t>
            </a:r>
            <a:r>
              <a:rPr lang="pt-PT" altLang="pt-PT" i="1"/>
              <a:t>feature vector</a:t>
            </a:r>
            <a:r>
              <a:rPr lang="pt-PT" altLang="pt-PT"/>
              <a:t>.</a:t>
            </a:r>
          </a:p>
          <a:p>
            <a:pPr eaLnBrk="1" hangingPunct="1">
              <a:lnSpc>
                <a:spcPct val="90000"/>
              </a:lnSpc>
            </a:pPr>
            <a:r>
              <a:rPr lang="pt-PT" altLang="pt-PT"/>
              <a:t>Hidden layers.</a:t>
            </a:r>
          </a:p>
          <a:p>
            <a:pPr eaLnBrk="1" hangingPunct="1">
              <a:lnSpc>
                <a:spcPct val="90000"/>
              </a:lnSpc>
            </a:pPr>
            <a:r>
              <a:rPr lang="pt-PT" altLang="pt-PT"/>
              <a:t>Output layer</a:t>
            </a:r>
          </a:p>
          <a:p>
            <a:pPr lvl="1" eaLnBrk="1" hangingPunct="1">
              <a:lnSpc>
                <a:spcPct val="90000"/>
              </a:lnSpc>
            </a:pPr>
            <a:r>
              <a:rPr lang="pt-PT" altLang="pt-PT"/>
              <a:t>Classification results.</a:t>
            </a:r>
          </a:p>
        </p:txBody>
      </p:sp>
      <p:sp>
        <p:nvSpPr>
          <p:cNvPr id="25604" name="Rectangle 5">
            <a:extLst>
              <a:ext uri="{FF2B5EF4-FFF2-40B4-BE49-F238E27FC236}">
                <a16:creationId xmlns:a16="http://schemas.microsoft.com/office/drawing/2014/main" id="{5475EF28-38D7-B540-9E7C-A585D2CEBC96}"/>
              </a:ext>
            </a:extLst>
          </p:cNvPr>
          <p:cNvSpPr>
            <a:spLocks noGrp="1" noChangeArrowheads="1"/>
          </p:cNvSpPr>
          <p:nvPr>
            <p:ph type="body" sz="half" idx="2"/>
          </p:nvPr>
        </p:nvSpPr>
        <p:spPr/>
        <p:txBody>
          <a:bodyPr/>
          <a:lstStyle/>
          <a:p>
            <a:pPr eaLnBrk="1" hangingPunct="1">
              <a:lnSpc>
                <a:spcPct val="90000"/>
              </a:lnSpc>
            </a:pPr>
            <a:endParaRPr lang="pt-PT" altLang="pt-PT"/>
          </a:p>
        </p:txBody>
      </p:sp>
      <p:pic>
        <p:nvPicPr>
          <p:cNvPr id="25605" name="Picture 6">
            <a:extLst>
              <a:ext uri="{FF2B5EF4-FFF2-40B4-BE49-F238E27FC236}">
                <a16:creationId xmlns:a16="http://schemas.microsoft.com/office/drawing/2014/main" id="{975FEDA0-1D82-FF43-9C65-C9F43AF112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900" y="1628775"/>
            <a:ext cx="3856038"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85192-390C-AD47-A540-2DD48A97718C}"/>
              </a:ext>
            </a:extLst>
          </p:cNvPr>
          <p:cNvSpPr>
            <a:spLocks noGrp="1"/>
          </p:cNvSpPr>
          <p:nvPr>
            <p:ph type="title"/>
          </p:nvPr>
        </p:nvSpPr>
        <p:spPr/>
        <p:txBody>
          <a:bodyPr/>
          <a:lstStyle/>
          <a:p>
            <a:r>
              <a:rPr lang="en-US" dirty="0"/>
              <a:t>Output layer</a:t>
            </a:r>
          </a:p>
        </p:txBody>
      </p:sp>
      <mc:AlternateContent xmlns:mc="http://schemas.openxmlformats.org/markup-compatibility/2006">
        <mc:Choice xmlns:a14="http://schemas.microsoft.com/office/drawing/2010/main" Requires="a14">
          <p:sp>
            <p:nvSpPr>
              <p:cNvPr id="6" name="Content Placeholder 5">
                <a:extLst>
                  <a:ext uri="{FF2B5EF4-FFF2-40B4-BE49-F238E27FC236}">
                    <a16:creationId xmlns:a16="http://schemas.microsoft.com/office/drawing/2014/main" id="{5C1287F6-7B56-274B-ADB1-06FB9F4DAFD9}"/>
                  </a:ext>
                </a:extLst>
              </p:cNvPr>
              <p:cNvSpPr>
                <a:spLocks noGrp="1"/>
              </p:cNvSpPr>
              <p:nvPr>
                <p:ph idx="1"/>
              </p:nvPr>
            </p:nvSpPr>
            <p:spPr/>
            <p:txBody>
              <a:bodyPr/>
              <a:lstStyle/>
              <a:p>
                <a:r>
                  <a:rPr lang="en-US" dirty="0"/>
                  <a:t>Output values correspond to class probabilities</a:t>
                </a:r>
              </a:p>
              <a:p>
                <a:pPr lvl="1"/>
                <a:r>
                  <a:rPr lang="en-US" dirty="0"/>
                  <a:t>2-class problem: sigmoid activation</a:t>
                </a:r>
              </a:p>
              <a:p>
                <a:pPr lvl="1"/>
                <a:r>
                  <a:rPr lang="en-US" dirty="0"/>
                  <a:t>N-class problem: </a:t>
                </a:r>
                <a:r>
                  <a:rPr lang="en-US" dirty="0" err="1"/>
                  <a:t>softmax</a:t>
                </a:r>
                <a:r>
                  <a:rPr lang="en-US" dirty="0"/>
                  <a:t> activation</a:t>
                </a:r>
              </a:p>
              <a:p>
                <a:pPr marL="457200" lvl="1" indent="0">
                  <a:buNone/>
                </a:pPr>
                <a:endParaRPr lang="en-US" dirty="0"/>
              </a:p>
              <a:p>
                <a:pPr marL="457200" lvl="1" indent="0" algn="ctr">
                  <a:buNone/>
                </a:pPr>
                <a14:m>
                  <m:oMathPara xmlns:m="http://schemas.openxmlformats.org/officeDocument/2006/math">
                    <m:oMathParaPr>
                      <m:jc m:val="centerGroup"/>
                    </m:oMathParaPr>
                    <m:oMath xmlns:m="http://schemas.openxmlformats.org/officeDocument/2006/math">
                      <m:r>
                        <m:rPr>
                          <m:nor/>
                        </m:rPr>
                        <a:rPr lang="en-US" b="0" i="0" smtClean="0">
                          <a:latin typeface="Cambria Math" panose="02040503050406030204" pitchFamily="18" charset="0"/>
                        </a:rPr>
                        <m:t>softmax</m:t>
                      </m:r>
                      <m:sSub>
                        <m:sSubPr>
                          <m:ctrlPr>
                            <a:rPr lang="en-US" b="0" i="1" smtClean="0">
                              <a:latin typeface="Cambria Math" panose="02040503050406030204" pitchFamily="18" charset="0"/>
                            </a:rPr>
                          </m:ctrlPr>
                        </m:sSubPr>
                        <m:e>
                          <m:d>
                            <m:dPr>
                              <m:ctrlPr>
                                <a:rPr lang="en-US" b="0" i="1" smtClean="0">
                                  <a:latin typeface="Cambria Math" panose="02040503050406030204" pitchFamily="18" charset="0"/>
                                </a:rPr>
                              </m:ctrlPr>
                            </m:dPr>
                            <m:e>
                              <m:r>
                                <a:rPr lang="en-US" b="1" i="1" smtClean="0">
                                  <a:latin typeface="Cambria Math" panose="02040503050406030204" pitchFamily="18" charset="0"/>
                                </a:rPr>
                                <m:t>𝒙</m:t>
                              </m:r>
                            </m:e>
                          </m:d>
                        </m:e>
                        <m:sub>
                          <m:r>
                            <a:rPr lang="en-US" b="0" i="1" smtClean="0">
                              <a:latin typeface="Cambria Math" panose="02040503050406030204" pitchFamily="18" charset="0"/>
                            </a:rPr>
                            <m:t>𝑖</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m:rPr>
                              <m:sty m:val="p"/>
                            </m:rPr>
                            <a:rPr lang="en-US" b="0" i="0" smtClean="0">
                              <a:latin typeface="Cambria Math" panose="02040503050406030204" pitchFamily="18" charset="0"/>
                            </a:rPr>
                            <m:t>exp</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m:t>
                          </m:r>
                        </m:num>
                        <m:den>
                          <m:nary>
                            <m:naryPr>
                              <m:chr m:val="∑"/>
                              <m:supHide m:val="on"/>
                              <m:ctrlPr>
                                <a:rPr lang="en-US" b="0" i="1" smtClean="0">
                                  <a:latin typeface="Cambria Math" panose="02040503050406030204" pitchFamily="18" charset="0"/>
                                </a:rPr>
                              </m:ctrlPr>
                            </m:naryPr>
                            <m:sub>
                              <m:r>
                                <m:rPr>
                                  <m:brk m:alnAt="7"/>
                                </m:rPr>
                                <a:rPr lang="en-US" b="0" i="1" smtClean="0">
                                  <a:latin typeface="Cambria Math" panose="02040503050406030204" pitchFamily="18" charset="0"/>
                                </a:rPr>
                                <m:t>𝑗</m:t>
                              </m:r>
                            </m:sub>
                            <m:sup/>
                            <m:e>
                              <m:r>
                                <m:rPr>
                                  <m:sty m:val="p"/>
                                </m:rPr>
                                <a:rPr lang="en-US" b="0" i="0" smtClean="0">
                                  <a:latin typeface="Cambria Math" panose="02040503050406030204" pitchFamily="18" charset="0"/>
                                </a:rPr>
                                <m:t>exp</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𝑗</m:t>
                                  </m:r>
                                </m:sub>
                              </m:sSub>
                              <m:r>
                                <a:rPr lang="en-US" b="0" i="1" smtClean="0">
                                  <a:latin typeface="Cambria Math" panose="02040503050406030204" pitchFamily="18" charset="0"/>
                                </a:rPr>
                                <m:t>)</m:t>
                              </m:r>
                            </m:e>
                          </m:nary>
                        </m:den>
                      </m:f>
                    </m:oMath>
                  </m:oMathPara>
                </a14:m>
                <a:endParaRPr lang="en-US" b="0" dirty="0"/>
              </a:p>
              <a:p>
                <a:pPr marL="457200" lvl="1" indent="0" algn="ctr">
                  <a:buNone/>
                </a:pPr>
                <a:endParaRPr lang="en-US" b="0" dirty="0"/>
              </a:p>
              <a:p>
                <a:pPr marL="457200" lvl="1" indent="0" algn="ctr">
                  <a:buNone/>
                </a:pPr>
                <a:endParaRPr lang="en-US" dirty="0"/>
              </a:p>
            </p:txBody>
          </p:sp>
        </mc:Choice>
        <mc:Fallback>
          <p:sp>
            <p:nvSpPr>
              <p:cNvPr id="6" name="Content Placeholder 5">
                <a:extLst>
                  <a:ext uri="{FF2B5EF4-FFF2-40B4-BE49-F238E27FC236}">
                    <a16:creationId xmlns:a16="http://schemas.microsoft.com/office/drawing/2014/main" id="{5C1287F6-7B56-274B-ADB1-06FB9F4DAFD9}"/>
                  </a:ext>
                </a:extLst>
              </p:cNvPr>
              <p:cNvSpPr>
                <a:spLocks noGrp="1" noRot="1" noChangeAspect="1" noMove="1" noResize="1" noEditPoints="1" noAdjustHandles="1" noChangeArrowheads="1" noChangeShapeType="1" noTextEdit="1"/>
              </p:cNvSpPr>
              <p:nvPr>
                <p:ph idx="1"/>
              </p:nvPr>
            </p:nvSpPr>
            <p:spPr>
              <a:blipFill>
                <a:blip r:embed="rId2"/>
                <a:stretch>
                  <a:fillRect l="-1852" t="-1681" b="-280"/>
                </a:stretch>
              </a:blipFill>
            </p:spPr>
            <p:txBody>
              <a:bodyPr/>
              <a:lstStyle/>
              <a:p>
                <a:r>
                  <a:rPr lang="en-US">
                    <a:noFill/>
                  </a:rPr>
                  <a:t> </a:t>
                </a:r>
              </a:p>
            </p:txBody>
          </p:sp>
        </mc:Fallback>
      </mc:AlternateContent>
      <p:sp>
        <p:nvSpPr>
          <p:cNvPr id="5" name="Footer Placeholder 4">
            <a:extLst>
              <a:ext uri="{FF2B5EF4-FFF2-40B4-BE49-F238E27FC236}">
                <a16:creationId xmlns:a16="http://schemas.microsoft.com/office/drawing/2014/main" id="{BF47A789-C495-B14C-B521-E367A132FAE7}"/>
              </a:ext>
            </a:extLst>
          </p:cNvPr>
          <p:cNvSpPr>
            <a:spLocks noGrp="1"/>
          </p:cNvSpPr>
          <p:nvPr>
            <p:ph type="ftr" sz="quarter" idx="10"/>
          </p:nvPr>
        </p:nvSpPr>
        <p:spPr/>
        <p:txBody>
          <a:bodyPr/>
          <a:lstStyle/>
          <a:p>
            <a:pPr>
              <a:defRPr/>
            </a:pPr>
            <a:r>
              <a:rPr lang="pt-PT"/>
              <a:t>Computer Vision – TP9 - Introduction to Deep Learning</a:t>
            </a:r>
          </a:p>
        </p:txBody>
      </p:sp>
    </p:spTree>
    <p:extLst>
      <p:ext uri="{BB962C8B-B14F-4D97-AF65-F5344CB8AC3E}">
        <p14:creationId xmlns:p14="http://schemas.microsoft.com/office/powerpoint/2010/main" val="29378923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Marcador de Posição do Rodapé 3">
            <a:extLst>
              <a:ext uri="{FF2B5EF4-FFF2-40B4-BE49-F238E27FC236}">
                <a16:creationId xmlns:a16="http://schemas.microsoft.com/office/drawing/2014/main" id="{815A758E-FB1B-CF47-B2A7-6A5A361A605D}"/>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PT" altLang="pt-PT" sz="1400">
                <a:solidFill>
                  <a:srgbClr val="0000FF"/>
                </a:solidFill>
              </a:rPr>
              <a:t>Computer Vision – TP9 - Introduction to Deep Learning</a:t>
            </a:r>
          </a:p>
        </p:txBody>
      </p:sp>
      <p:sp>
        <p:nvSpPr>
          <p:cNvPr id="54274" name="Rectangle 2">
            <a:extLst>
              <a:ext uri="{FF2B5EF4-FFF2-40B4-BE49-F238E27FC236}">
                <a16:creationId xmlns:a16="http://schemas.microsoft.com/office/drawing/2014/main" id="{73C895E3-A10D-C742-9667-C17F98DD8C5E}"/>
              </a:ext>
            </a:extLst>
          </p:cNvPr>
          <p:cNvSpPr>
            <a:spLocks noGrp="1" noChangeArrowheads="1"/>
          </p:cNvSpPr>
          <p:nvPr>
            <p:ph type="title"/>
          </p:nvPr>
        </p:nvSpPr>
        <p:spPr/>
        <p:txBody>
          <a:bodyPr/>
          <a:lstStyle/>
          <a:p>
            <a:pPr eaLnBrk="1" hangingPunct="1"/>
            <a:r>
              <a:rPr lang="pt-PT" altLang="pt-PT"/>
              <a:t>Characteristics of a NN</a:t>
            </a:r>
          </a:p>
        </p:txBody>
      </p:sp>
      <p:sp>
        <p:nvSpPr>
          <p:cNvPr id="54275" name="Rectangle 3">
            <a:extLst>
              <a:ext uri="{FF2B5EF4-FFF2-40B4-BE49-F238E27FC236}">
                <a16:creationId xmlns:a16="http://schemas.microsoft.com/office/drawing/2014/main" id="{81234482-742F-7C42-8CB1-098663BC330E}"/>
              </a:ext>
            </a:extLst>
          </p:cNvPr>
          <p:cNvSpPr>
            <a:spLocks noGrp="1" noChangeArrowheads="1"/>
          </p:cNvSpPr>
          <p:nvPr>
            <p:ph type="body" idx="1"/>
          </p:nvPr>
        </p:nvSpPr>
        <p:spPr/>
        <p:txBody>
          <a:bodyPr/>
          <a:lstStyle/>
          <a:p>
            <a:pPr eaLnBrk="1" hangingPunct="1"/>
            <a:r>
              <a:rPr lang="pt-PT" altLang="pt-PT"/>
              <a:t>Network configuration</a:t>
            </a:r>
          </a:p>
          <a:p>
            <a:pPr lvl="1" eaLnBrk="1" hangingPunct="1"/>
            <a:r>
              <a:rPr lang="pt-PT" altLang="pt-PT"/>
              <a:t>How are the neurons inter-connected?</a:t>
            </a:r>
          </a:p>
          <a:p>
            <a:pPr lvl="1" eaLnBrk="1" hangingPunct="1"/>
            <a:r>
              <a:rPr lang="pt-PT" altLang="pt-PT"/>
              <a:t>We typically use </a:t>
            </a:r>
            <a:r>
              <a:rPr lang="pt-PT" altLang="pt-PT" i="1"/>
              <a:t>layers</a:t>
            </a:r>
            <a:r>
              <a:rPr lang="pt-PT" altLang="pt-PT"/>
              <a:t> of neurons (input, output, hidden)</a:t>
            </a:r>
          </a:p>
          <a:p>
            <a:pPr eaLnBrk="1" hangingPunct="1"/>
            <a:r>
              <a:rPr lang="pt-PT" altLang="pt-PT"/>
              <a:t>Individual Neuron parameters</a:t>
            </a:r>
          </a:p>
          <a:p>
            <a:pPr lvl="1" eaLnBrk="1" hangingPunct="1"/>
            <a:r>
              <a:rPr lang="pt-PT" altLang="pt-PT"/>
              <a:t>Weights associated with inputs</a:t>
            </a:r>
          </a:p>
          <a:p>
            <a:pPr lvl="1" eaLnBrk="1" hangingPunct="1"/>
            <a:r>
              <a:rPr lang="pt-PT" altLang="pt-PT"/>
              <a:t>Activation function</a:t>
            </a:r>
          </a:p>
          <a:p>
            <a:pPr lvl="1" eaLnBrk="1" hangingPunct="1"/>
            <a:r>
              <a:rPr lang="pt-PT" altLang="pt-PT"/>
              <a:t>Decision </a:t>
            </a:r>
            <a:r>
              <a:rPr lang="pt-PT" altLang="pt-PT" i="1"/>
              <a:t>thresholds</a:t>
            </a:r>
            <a:endParaRPr lang="pt-PT" altLang="pt-PT"/>
          </a:p>
        </p:txBody>
      </p:sp>
      <p:sp>
        <p:nvSpPr>
          <p:cNvPr id="54276" name="AutoShape 4">
            <a:extLst>
              <a:ext uri="{FF2B5EF4-FFF2-40B4-BE49-F238E27FC236}">
                <a16:creationId xmlns:a16="http://schemas.microsoft.com/office/drawing/2014/main" id="{CB23D05C-9056-E74E-A81A-8D22E90173A4}"/>
              </a:ext>
            </a:extLst>
          </p:cNvPr>
          <p:cNvSpPr>
            <a:spLocks noChangeArrowheads="1"/>
          </p:cNvSpPr>
          <p:nvPr/>
        </p:nvSpPr>
        <p:spPr bwMode="auto">
          <a:xfrm>
            <a:off x="6659563" y="4221163"/>
            <a:ext cx="2016125" cy="1584325"/>
          </a:xfrm>
          <a:prstGeom prst="wedgeRoundRectCallout">
            <a:avLst>
              <a:gd name="adj1" fmla="val -91338"/>
              <a:gd name="adj2" fmla="val 32667"/>
              <a:gd name="adj3" fmla="val 16667"/>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pt-PT" altLang="pt-PT" sz="2400">
                <a:solidFill>
                  <a:schemeClr val="tx1"/>
                </a:solidFill>
              </a:rPr>
              <a:t>How do we find these values?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Marcador de Posição do Rodapé 3">
            <a:extLst>
              <a:ext uri="{FF2B5EF4-FFF2-40B4-BE49-F238E27FC236}">
                <a16:creationId xmlns:a16="http://schemas.microsoft.com/office/drawing/2014/main" id="{A4469C59-49AD-7B4C-8945-F362A0599804}"/>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PT" altLang="pt-PT" sz="1400">
                <a:solidFill>
                  <a:srgbClr val="0000FF"/>
                </a:solidFill>
              </a:rPr>
              <a:t>Computer Vision – TP9 - Introduction to Deep Learning</a:t>
            </a:r>
          </a:p>
        </p:txBody>
      </p:sp>
      <p:sp>
        <p:nvSpPr>
          <p:cNvPr id="56322" name="Rectangle 2">
            <a:extLst>
              <a:ext uri="{FF2B5EF4-FFF2-40B4-BE49-F238E27FC236}">
                <a16:creationId xmlns:a16="http://schemas.microsoft.com/office/drawing/2014/main" id="{2494BD4A-46E6-3445-B3F6-8BCDB6763A76}"/>
              </a:ext>
            </a:extLst>
          </p:cNvPr>
          <p:cNvSpPr>
            <a:spLocks noGrp="1" noChangeArrowheads="1"/>
          </p:cNvSpPr>
          <p:nvPr>
            <p:ph type="title"/>
          </p:nvPr>
        </p:nvSpPr>
        <p:spPr/>
        <p:txBody>
          <a:bodyPr/>
          <a:lstStyle/>
          <a:p>
            <a:pPr eaLnBrk="1" hangingPunct="1"/>
            <a:r>
              <a:rPr lang="pt-PT" altLang="pt-PT"/>
              <a:t>Learning paradigms</a:t>
            </a:r>
          </a:p>
        </p:txBody>
      </p:sp>
      <p:sp>
        <p:nvSpPr>
          <p:cNvPr id="56323" name="Rectangle 3">
            <a:extLst>
              <a:ext uri="{FF2B5EF4-FFF2-40B4-BE49-F238E27FC236}">
                <a16:creationId xmlns:a16="http://schemas.microsoft.com/office/drawing/2014/main" id="{F930229E-460E-C847-BB9A-FA80DFAAB1F4}"/>
              </a:ext>
            </a:extLst>
          </p:cNvPr>
          <p:cNvSpPr>
            <a:spLocks noGrp="1" noChangeArrowheads="1"/>
          </p:cNvSpPr>
          <p:nvPr>
            <p:ph type="body" idx="1"/>
          </p:nvPr>
        </p:nvSpPr>
        <p:spPr/>
        <p:txBody>
          <a:bodyPr/>
          <a:lstStyle/>
          <a:p>
            <a:pPr eaLnBrk="1" hangingPunct="1">
              <a:lnSpc>
                <a:spcPct val="90000"/>
              </a:lnSpc>
            </a:pPr>
            <a:r>
              <a:rPr lang="pt-PT" altLang="pt-PT"/>
              <a:t>We can define the network configuration</a:t>
            </a:r>
          </a:p>
          <a:p>
            <a:pPr eaLnBrk="1" hangingPunct="1">
              <a:lnSpc>
                <a:spcPct val="90000"/>
              </a:lnSpc>
            </a:pPr>
            <a:r>
              <a:rPr lang="pt-PT" altLang="pt-PT"/>
              <a:t>How do we define neuron </a:t>
            </a:r>
            <a:r>
              <a:rPr lang="pt-PT" altLang="pt-PT" b="1" i="1"/>
              <a:t>weights</a:t>
            </a:r>
            <a:r>
              <a:rPr lang="pt-PT" altLang="pt-PT" i="1"/>
              <a:t> </a:t>
            </a:r>
            <a:r>
              <a:rPr lang="pt-PT" altLang="pt-PT"/>
              <a:t>and </a:t>
            </a:r>
            <a:r>
              <a:rPr lang="pt-PT" altLang="pt-PT" b="1" i="1"/>
              <a:t>decision thresholds</a:t>
            </a:r>
            <a:r>
              <a:rPr lang="pt-PT" altLang="pt-PT"/>
              <a:t>?</a:t>
            </a:r>
          </a:p>
          <a:p>
            <a:pPr lvl="1" eaLnBrk="1" hangingPunct="1">
              <a:lnSpc>
                <a:spcPct val="90000"/>
              </a:lnSpc>
            </a:pPr>
            <a:r>
              <a:rPr lang="pt-PT" altLang="pt-PT" b="1"/>
              <a:t>Learning </a:t>
            </a:r>
            <a:r>
              <a:rPr lang="pt-PT" altLang="pt-PT"/>
              <a:t>phase</a:t>
            </a:r>
          </a:p>
          <a:p>
            <a:pPr lvl="1" eaLnBrk="1" hangingPunct="1">
              <a:lnSpc>
                <a:spcPct val="90000"/>
              </a:lnSpc>
            </a:pPr>
            <a:r>
              <a:rPr lang="pt-PT" altLang="pt-PT"/>
              <a:t>We </a:t>
            </a:r>
            <a:r>
              <a:rPr lang="pt-PT" altLang="pt-PT" b="1"/>
              <a:t>train </a:t>
            </a:r>
            <a:r>
              <a:rPr lang="pt-PT" altLang="pt-PT"/>
              <a:t>the NN to classify what we want</a:t>
            </a:r>
          </a:p>
          <a:p>
            <a:pPr eaLnBrk="1" hangingPunct="1">
              <a:lnSpc>
                <a:spcPct val="90000"/>
              </a:lnSpc>
            </a:pPr>
            <a:r>
              <a:rPr lang="pt-PT" altLang="pt-PT"/>
              <a:t>Different learning paradigms</a:t>
            </a:r>
          </a:p>
          <a:p>
            <a:pPr lvl="1" eaLnBrk="1" hangingPunct="1">
              <a:lnSpc>
                <a:spcPct val="90000"/>
              </a:lnSpc>
            </a:pPr>
            <a:r>
              <a:rPr lang="pt-PT" altLang="pt-PT"/>
              <a:t>Supervised learning</a:t>
            </a:r>
          </a:p>
          <a:p>
            <a:pPr lvl="1" eaLnBrk="1" hangingPunct="1">
              <a:lnSpc>
                <a:spcPct val="90000"/>
              </a:lnSpc>
            </a:pPr>
            <a:r>
              <a:rPr lang="pt-PT" altLang="pt-PT"/>
              <a:t>Unsupervised learning</a:t>
            </a:r>
          </a:p>
          <a:p>
            <a:pPr lvl="1" eaLnBrk="1" hangingPunct="1">
              <a:lnSpc>
                <a:spcPct val="90000"/>
              </a:lnSpc>
            </a:pPr>
            <a:r>
              <a:rPr lang="pt-PT" altLang="pt-PT"/>
              <a:t>Reinforcement learning</a:t>
            </a:r>
          </a:p>
        </p:txBody>
      </p:sp>
      <p:sp>
        <p:nvSpPr>
          <p:cNvPr id="56324" name="AutoShape 4">
            <a:extLst>
              <a:ext uri="{FF2B5EF4-FFF2-40B4-BE49-F238E27FC236}">
                <a16:creationId xmlns:a16="http://schemas.microsoft.com/office/drawing/2014/main" id="{590CC0B7-CBBB-7C44-81D6-47D5711B6572}"/>
              </a:ext>
            </a:extLst>
          </p:cNvPr>
          <p:cNvSpPr>
            <a:spLocks noChangeArrowheads="1"/>
          </p:cNvSpPr>
          <p:nvPr/>
        </p:nvSpPr>
        <p:spPr bwMode="auto">
          <a:xfrm>
            <a:off x="5580063" y="4724400"/>
            <a:ext cx="2952750" cy="1296988"/>
          </a:xfrm>
          <a:prstGeom prst="wedgeRoundRectCallout">
            <a:avLst>
              <a:gd name="adj1" fmla="val -58495"/>
              <a:gd name="adj2" fmla="val -34088"/>
              <a:gd name="adj3" fmla="val 16667"/>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pt-PT" altLang="pt-PT" sz="2400">
                <a:solidFill>
                  <a:schemeClr val="tx1"/>
                </a:solidFill>
              </a:rPr>
              <a:t>Appropriate for </a:t>
            </a:r>
            <a:r>
              <a:rPr lang="pt-PT" altLang="pt-PT" sz="2400" b="1">
                <a:solidFill>
                  <a:schemeClr val="tx1"/>
                </a:solidFill>
              </a:rPr>
              <a:t>Pattern Recognition</a:t>
            </a:r>
            <a:r>
              <a:rPr lang="pt-PT" altLang="pt-PT" sz="2400">
                <a:solidFill>
                  <a:schemeClr val="tx1"/>
                </a:solidFill>
              </a:rPr>
              <a: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Marcador de Posição do Rodapé 3">
            <a:extLst>
              <a:ext uri="{FF2B5EF4-FFF2-40B4-BE49-F238E27FC236}">
                <a16:creationId xmlns:a16="http://schemas.microsoft.com/office/drawing/2014/main" id="{AB25B678-E28E-534D-B651-09276E73C055}"/>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PT" altLang="pt-PT" sz="1400">
                <a:solidFill>
                  <a:srgbClr val="0000FF"/>
                </a:solidFill>
              </a:rPr>
              <a:t>Computer Vision – TP9 - Introduction to Deep Learning</a:t>
            </a:r>
          </a:p>
        </p:txBody>
      </p:sp>
      <p:sp>
        <p:nvSpPr>
          <p:cNvPr id="57346" name="Rectangle 2">
            <a:extLst>
              <a:ext uri="{FF2B5EF4-FFF2-40B4-BE49-F238E27FC236}">
                <a16:creationId xmlns:a16="http://schemas.microsoft.com/office/drawing/2014/main" id="{2349FBB9-7687-6045-B932-F1C33AB6BAF0}"/>
              </a:ext>
            </a:extLst>
          </p:cNvPr>
          <p:cNvSpPr>
            <a:spLocks noGrp="1" noChangeArrowheads="1"/>
          </p:cNvSpPr>
          <p:nvPr>
            <p:ph type="title"/>
          </p:nvPr>
        </p:nvSpPr>
        <p:spPr/>
        <p:txBody>
          <a:bodyPr/>
          <a:lstStyle/>
          <a:p>
            <a:pPr eaLnBrk="1" hangingPunct="1"/>
            <a:r>
              <a:rPr lang="pt-PT" altLang="pt-PT"/>
              <a:t>Learning</a:t>
            </a:r>
          </a:p>
        </p:txBody>
      </p:sp>
      <p:sp>
        <p:nvSpPr>
          <p:cNvPr id="57347" name="Rectangle 3">
            <a:extLst>
              <a:ext uri="{FF2B5EF4-FFF2-40B4-BE49-F238E27FC236}">
                <a16:creationId xmlns:a16="http://schemas.microsoft.com/office/drawing/2014/main" id="{AA658282-BC12-5C49-82B7-B7F84026AB50}"/>
              </a:ext>
            </a:extLst>
          </p:cNvPr>
          <p:cNvSpPr>
            <a:spLocks noGrp="1" noChangeArrowheads="1"/>
          </p:cNvSpPr>
          <p:nvPr>
            <p:ph type="body" idx="1"/>
          </p:nvPr>
        </p:nvSpPr>
        <p:spPr/>
        <p:txBody>
          <a:bodyPr/>
          <a:lstStyle/>
          <a:p>
            <a:pPr eaLnBrk="1" hangingPunct="1"/>
            <a:r>
              <a:rPr lang="pt-PT" altLang="pt-PT"/>
              <a:t>We want to obtain an </a:t>
            </a:r>
            <a:r>
              <a:rPr lang="pt-PT" altLang="pt-PT" b="1"/>
              <a:t>optimal solution </a:t>
            </a:r>
            <a:r>
              <a:rPr lang="pt-PT" altLang="pt-PT"/>
              <a:t>given a set of </a:t>
            </a:r>
            <a:r>
              <a:rPr lang="pt-PT" altLang="pt-PT" b="1"/>
              <a:t>observations</a:t>
            </a:r>
            <a:endParaRPr lang="pt-PT" altLang="pt-PT"/>
          </a:p>
          <a:p>
            <a:pPr eaLnBrk="1" hangingPunct="1"/>
            <a:r>
              <a:rPr lang="pt-PT" altLang="pt-PT"/>
              <a:t>A </a:t>
            </a:r>
            <a:r>
              <a:rPr lang="pt-PT" altLang="pt-PT" b="1"/>
              <a:t>cost function </a:t>
            </a:r>
            <a:r>
              <a:rPr lang="pt-PT" altLang="pt-PT"/>
              <a:t>measures how close our solution is to the </a:t>
            </a:r>
            <a:r>
              <a:rPr lang="pt-PT" altLang="pt-PT" b="1"/>
              <a:t>optimal solution</a:t>
            </a:r>
            <a:endParaRPr lang="pt-PT" altLang="pt-PT"/>
          </a:p>
          <a:p>
            <a:pPr eaLnBrk="1" hangingPunct="1"/>
            <a:r>
              <a:rPr lang="pt-PT" altLang="pt-PT"/>
              <a:t>Objective of our learning step:</a:t>
            </a:r>
          </a:p>
          <a:p>
            <a:pPr lvl="1" eaLnBrk="1" hangingPunct="1"/>
            <a:r>
              <a:rPr lang="pt-PT" altLang="pt-PT"/>
              <a:t>Minimize the </a:t>
            </a:r>
            <a:r>
              <a:rPr lang="pt-PT" altLang="pt-PT" b="1"/>
              <a:t>cost function</a:t>
            </a:r>
            <a:endParaRPr lang="pt-PT" altLang="pt-PT"/>
          </a:p>
          <a:p>
            <a:pPr lvl="1" eaLnBrk="1" hangingPunct="1"/>
            <a:endParaRPr lang="pt-PT" altLang="pt-PT"/>
          </a:p>
          <a:p>
            <a:pPr eaLnBrk="1" hangingPunct="1"/>
            <a:endParaRPr lang="pt-PT" altLang="pt-PT"/>
          </a:p>
        </p:txBody>
      </p:sp>
      <p:sp>
        <p:nvSpPr>
          <p:cNvPr id="57348" name="AutoShape 4">
            <a:extLst>
              <a:ext uri="{FF2B5EF4-FFF2-40B4-BE49-F238E27FC236}">
                <a16:creationId xmlns:a16="http://schemas.microsoft.com/office/drawing/2014/main" id="{452671D6-6C82-5440-80E5-52D158F543ED}"/>
              </a:ext>
            </a:extLst>
          </p:cNvPr>
          <p:cNvSpPr>
            <a:spLocks noChangeArrowheads="1"/>
          </p:cNvSpPr>
          <p:nvPr/>
        </p:nvSpPr>
        <p:spPr bwMode="auto">
          <a:xfrm>
            <a:off x="4356100" y="4941888"/>
            <a:ext cx="4248150" cy="1079500"/>
          </a:xfrm>
          <a:prstGeom prst="wedgeRoundRectCallout">
            <a:avLst>
              <a:gd name="adj1" fmla="val -66403"/>
              <a:gd name="adj2" fmla="val -59116"/>
              <a:gd name="adj3" fmla="val 16667"/>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pt-PT" altLang="pt-PT">
                <a:solidFill>
                  <a:schemeClr val="tx1"/>
                </a:solidFill>
              </a:rPr>
              <a:t>Backpropagation Algorithm</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a:extLst>
              <a:ext uri="{FF2B5EF4-FFF2-40B4-BE49-F238E27FC236}">
                <a16:creationId xmlns:a16="http://schemas.microsoft.com/office/drawing/2014/main" id="{BD5EF1AD-EAD3-0C42-9C78-F266C465B0A2}"/>
              </a:ext>
            </a:extLst>
          </p:cNvPr>
          <p:cNvSpPr>
            <a:spLocks noGrp="1" noChangeArrowheads="1"/>
          </p:cNvSpPr>
          <p:nvPr>
            <p:ph type="title"/>
          </p:nvPr>
        </p:nvSpPr>
        <p:spPr/>
        <p:txBody>
          <a:bodyPr/>
          <a:lstStyle/>
          <a:p>
            <a:r>
              <a:rPr lang="en-US" altLang="en-US"/>
              <a:t>In formulas</a:t>
            </a:r>
          </a:p>
        </p:txBody>
      </p:sp>
      <p:sp>
        <p:nvSpPr>
          <p:cNvPr id="58370" name="Content Placeholder 2">
            <a:extLst>
              <a:ext uri="{FF2B5EF4-FFF2-40B4-BE49-F238E27FC236}">
                <a16:creationId xmlns:a16="http://schemas.microsoft.com/office/drawing/2014/main" id="{6880E33E-2197-E949-9658-223A8AA66085}"/>
              </a:ext>
            </a:extLst>
          </p:cNvPr>
          <p:cNvSpPr>
            <a:spLocks noGrp="1" noChangeArrowheads="1"/>
          </p:cNvSpPr>
          <p:nvPr>
            <p:ph idx="1"/>
          </p:nvPr>
        </p:nvSpPr>
        <p:spPr/>
        <p:txBody>
          <a:bodyPr/>
          <a:lstStyle/>
          <a:p>
            <a:pPr marL="0" indent="0">
              <a:buFontTx/>
              <a:buNone/>
            </a:pPr>
            <a:r>
              <a:rPr lang="en-US" altLang="en-US" sz="2400"/>
              <a:t>Network output:</a:t>
            </a:r>
          </a:p>
          <a:p>
            <a:pPr marL="0" indent="0">
              <a:buFontTx/>
              <a:buNone/>
            </a:pPr>
            <a:endParaRPr lang="en-US" altLang="en-US" sz="2400"/>
          </a:p>
          <a:p>
            <a:pPr marL="0" indent="0">
              <a:buFontTx/>
              <a:buNone/>
            </a:pPr>
            <a:endParaRPr lang="en-US" altLang="en-US" sz="2400"/>
          </a:p>
          <a:p>
            <a:pPr marL="0" indent="0">
              <a:buFontTx/>
              <a:buNone/>
            </a:pPr>
            <a:r>
              <a:rPr lang="en-US" altLang="en-US" sz="2400"/>
              <a:t>Training set:</a:t>
            </a:r>
          </a:p>
          <a:p>
            <a:pPr marL="0" indent="0">
              <a:buFontTx/>
              <a:buNone/>
            </a:pPr>
            <a:endParaRPr lang="en-US" altLang="en-US" sz="2400"/>
          </a:p>
          <a:p>
            <a:pPr marL="0" indent="0">
              <a:buFontTx/>
              <a:buNone/>
            </a:pPr>
            <a:r>
              <a:rPr lang="en-US" altLang="en-US" sz="2400"/>
              <a:t>Optimization: find                               such that</a:t>
            </a:r>
          </a:p>
          <a:p>
            <a:pPr marL="0" indent="0">
              <a:buFontTx/>
              <a:buNone/>
            </a:pPr>
            <a:endParaRPr lang="en-US" altLang="en-US" sz="2400"/>
          </a:p>
          <a:p>
            <a:pPr marL="0" indent="0">
              <a:buFontTx/>
              <a:buNone/>
            </a:pPr>
            <a:endParaRPr lang="en-US" altLang="en-US" sz="2400"/>
          </a:p>
          <a:p>
            <a:pPr marL="0" indent="0">
              <a:buFontTx/>
              <a:buNone/>
            </a:pPr>
            <a:r>
              <a:rPr lang="en-US" altLang="en-US" sz="2400"/>
              <a:t>It is solved with (variants of) the </a:t>
            </a:r>
            <a:r>
              <a:rPr lang="en-US" altLang="en-US" sz="2400" b="1"/>
              <a:t>gradient descent</a:t>
            </a:r>
            <a:r>
              <a:rPr lang="en-US" altLang="en-US" sz="2400"/>
              <a:t>, where gradients are computed via </a:t>
            </a:r>
            <a:r>
              <a:rPr lang="en-US" altLang="en-US" sz="2400" b="1"/>
              <a:t>backpropagation</a:t>
            </a:r>
            <a:r>
              <a:rPr lang="en-US" altLang="en-US" sz="2400"/>
              <a:t> algorithm </a:t>
            </a:r>
          </a:p>
        </p:txBody>
      </p:sp>
      <p:sp>
        <p:nvSpPr>
          <p:cNvPr id="58371" name="Footer Placeholder 3">
            <a:extLst>
              <a:ext uri="{FF2B5EF4-FFF2-40B4-BE49-F238E27FC236}">
                <a16:creationId xmlns:a16="http://schemas.microsoft.com/office/drawing/2014/main" id="{1AFB7144-C783-CB45-B420-F1CEBDA52BEE}"/>
              </a:ext>
            </a:extLst>
          </p:cNvPr>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PT" altLang="en-US" sz="1400">
                <a:solidFill>
                  <a:srgbClr val="0000FF"/>
                </a:solidFill>
              </a:rPr>
              <a:t>Computer Vision – TP9 - Introduction to Deep Learning</a:t>
            </a:r>
          </a:p>
        </p:txBody>
      </p:sp>
      <p:pic>
        <p:nvPicPr>
          <p:cNvPr id="58372" name="Picture 5">
            <a:extLst>
              <a:ext uri="{FF2B5EF4-FFF2-40B4-BE49-F238E27FC236}">
                <a16:creationId xmlns:a16="http://schemas.microsoft.com/office/drawing/2014/main" id="{5DD8BB70-BF92-664E-829C-D98F47875E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3021013"/>
            <a:ext cx="19351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6">
            <a:extLst>
              <a:ext uri="{FF2B5EF4-FFF2-40B4-BE49-F238E27FC236}">
                <a16:creationId xmlns:a16="http://schemas.microsoft.com/office/drawing/2014/main" id="{7E897B28-C877-F94A-9D69-644BE0993A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213" y="1641475"/>
            <a:ext cx="612775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Picture 7">
            <a:extLst>
              <a:ext uri="{FF2B5EF4-FFF2-40B4-BE49-F238E27FC236}">
                <a16:creationId xmlns:a16="http://schemas.microsoft.com/office/drawing/2014/main" id="{4160DC45-4544-4C47-9885-9F4A0AE056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7838" y="3810000"/>
            <a:ext cx="2346325"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5" name="Picture 8">
            <a:extLst>
              <a:ext uri="{FF2B5EF4-FFF2-40B4-BE49-F238E27FC236}">
                <a16:creationId xmlns:a16="http://schemas.microsoft.com/office/drawing/2014/main" id="{2B2D6BEA-2F7F-EC4D-9FF4-1FF1F5FD6D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7175" y="4292600"/>
            <a:ext cx="354965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6" name="TextBox 9">
            <a:extLst>
              <a:ext uri="{FF2B5EF4-FFF2-40B4-BE49-F238E27FC236}">
                <a16:creationId xmlns:a16="http://schemas.microsoft.com/office/drawing/2014/main" id="{36EDB025-EA6F-304F-BFE5-21FA8B905AF3}"/>
              </a:ext>
            </a:extLst>
          </p:cNvPr>
          <p:cNvSpPr txBox="1">
            <a:spLocks noChangeArrowheads="1"/>
          </p:cNvSpPr>
          <p:nvPr/>
        </p:nvSpPr>
        <p:spPr bwMode="auto">
          <a:xfrm>
            <a:off x="2124075" y="2276475"/>
            <a:ext cx="6842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chemeClr val="tx1"/>
                </a:solidFill>
              </a:rPr>
              <a:t>input</a:t>
            </a:r>
          </a:p>
        </p:txBody>
      </p:sp>
      <p:sp>
        <p:nvSpPr>
          <p:cNvPr id="58377" name="TextBox 10">
            <a:extLst>
              <a:ext uri="{FF2B5EF4-FFF2-40B4-BE49-F238E27FC236}">
                <a16:creationId xmlns:a16="http://schemas.microsoft.com/office/drawing/2014/main" id="{13A20171-2BC9-A749-B3AA-E82659FD5827}"/>
              </a:ext>
            </a:extLst>
          </p:cNvPr>
          <p:cNvSpPr txBox="1">
            <a:spLocks noChangeArrowheads="1"/>
          </p:cNvSpPr>
          <p:nvPr/>
        </p:nvSpPr>
        <p:spPr bwMode="auto">
          <a:xfrm>
            <a:off x="3132138" y="2397125"/>
            <a:ext cx="6715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chemeClr val="tx1"/>
                </a:solidFill>
              </a:rPr>
              <a:t>label</a:t>
            </a:r>
          </a:p>
        </p:txBody>
      </p:sp>
      <p:cxnSp>
        <p:nvCxnSpPr>
          <p:cNvPr id="58378" name="Straight Arrow Connector 12">
            <a:extLst>
              <a:ext uri="{FF2B5EF4-FFF2-40B4-BE49-F238E27FC236}">
                <a16:creationId xmlns:a16="http://schemas.microsoft.com/office/drawing/2014/main" id="{F9420859-8F05-134A-8B29-3155C8683352}"/>
              </a:ext>
            </a:extLst>
          </p:cNvPr>
          <p:cNvCxnSpPr>
            <a:cxnSpLocks noChangeShapeType="1"/>
          </p:cNvCxnSpPr>
          <p:nvPr/>
        </p:nvCxnSpPr>
        <p:spPr bwMode="auto">
          <a:xfrm>
            <a:off x="2484438" y="2617788"/>
            <a:ext cx="142875" cy="403225"/>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58379" name="Straight Arrow Connector 14">
            <a:extLst>
              <a:ext uri="{FF2B5EF4-FFF2-40B4-BE49-F238E27FC236}">
                <a16:creationId xmlns:a16="http://schemas.microsoft.com/office/drawing/2014/main" id="{57598716-350C-4E44-8F5B-F880111C3A35}"/>
              </a:ext>
            </a:extLst>
          </p:cNvPr>
          <p:cNvCxnSpPr>
            <a:cxnSpLocks noChangeShapeType="1"/>
          </p:cNvCxnSpPr>
          <p:nvPr/>
        </p:nvCxnSpPr>
        <p:spPr bwMode="auto">
          <a:xfrm flipH="1">
            <a:off x="3017838" y="2709863"/>
            <a:ext cx="290512" cy="311150"/>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a:extLst>
              <a:ext uri="{FF2B5EF4-FFF2-40B4-BE49-F238E27FC236}">
                <a16:creationId xmlns:a16="http://schemas.microsoft.com/office/drawing/2014/main" id="{29E2CA5B-941F-9049-BE8B-B47C083256F2}"/>
              </a:ext>
            </a:extLst>
          </p:cNvPr>
          <p:cNvSpPr>
            <a:spLocks noGrp="1" noChangeArrowheads="1"/>
          </p:cNvSpPr>
          <p:nvPr>
            <p:ph type="title"/>
          </p:nvPr>
        </p:nvSpPr>
        <p:spPr/>
        <p:txBody>
          <a:bodyPr/>
          <a:lstStyle/>
          <a:p>
            <a:r>
              <a:rPr lang="en-US" altLang="en-US"/>
              <a:t>Losses</a:t>
            </a:r>
          </a:p>
        </p:txBody>
      </p:sp>
      <p:sp>
        <p:nvSpPr>
          <p:cNvPr id="59394" name="Content Placeholder 2">
            <a:extLst>
              <a:ext uri="{FF2B5EF4-FFF2-40B4-BE49-F238E27FC236}">
                <a16:creationId xmlns:a16="http://schemas.microsoft.com/office/drawing/2014/main" id="{88417BA3-8E7B-7F42-8678-099DBAADDA5B}"/>
              </a:ext>
            </a:extLst>
          </p:cNvPr>
          <p:cNvSpPr>
            <a:spLocks noGrp="1" noChangeArrowheads="1"/>
          </p:cNvSpPr>
          <p:nvPr>
            <p:ph idx="1"/>
          </p:nvPr>
        </p:nvSpPr>
        <p:spPr/>
        <p:txBody>
          <a:bodyPr/>
          <a:lstStyle/>
          <a:p>
            <a:r>
              <a:rPr lang="en-US" altLang="en-US" sz="2400"/>
              <a:t>They quantify the </a:t>
            </a:r>
            <a:r>
              <a:rPr lang="en-US" altLang="en-US" sz="2400" u="sng"/>
              <a:t>distance</a:t>
            </a:r>
            <a:r>
              <a:rPr lang="en-US" altLang="en-US" sz="2400"/>
              <a:t> between the output of the network and the true label, i.e., the correct answer</a:t>
            </a:r>
          </a:p>
          <a:p>
            <a:r>
              <a:rPr lang="en-US" altLang="en-US" sz="2400"/>
              <a:t>Classification problems:</a:t>
            </a:r>
          </a:p>
          <a:p>
            <a:pPr lvl="1"/>
            <a:r>
              <a:rPr lang="en-US" altLang="en-US" sz="2000"/>
              <a:t>The output (obtained usually with softmax) is a probability distribution</a:t>
            </a:r>
          </a:p>
          <a:p>
            <a:pPr lvl="1"/>
            <a:r>
              <a:rPr lang="en-US" altLang="en-US" sz="2000"/>
              <a:t>Loss-function: cross-entropy. It can be interpreted in terms of the Kullback-Leibler divergence between probability distributions</a:t>
            </a:r>
          </a:p>
          <a:p>
            <a:r>
              <a:rPr lang="en-US" altLang="en-US" sz="2400"/>
              <a:t>Regression problems:</a:t>
            </a:r>
          </a:p>
          <a:p>
            <a:pPr lvl="1"/>
            <a:r>
              <a:rPr lang="en-US" altLang="en-US" sz="2000"/>
              <a:t>The output is a scalar or a vector of continuous values (real or complex)</a:t>
            </a:r>
          </a:p>
          <a:p>
            <a:pPr lvl="1"/>
            <a:r>
              <a:rPr lang="en-US" altLang="en-US" sz="2000"/>
              <a:t>Loss-function: mean-squared error. It is the distance associated with the L2-norm</a:t>
            </a:r>
          </a:p>
        </p:txBody>
      </p:sp>
      <p:sp>
        <p:nvSpPr>
          <p:cNvPr id="59395" name="Footer Placeholder 3">
            <a:extLst>
              <a:ext uri="{FF2B5EF4-FFF2-40B4-BE49-F238E27FC236}">
                <a16:creationId xmlns:a16="http://schemas.microsoft.com/office/drawing/2014/main" id="{5C7E9D5A-324B-9644-8CB2-A173F0DA8352}"/>
              </a:ext>
            </a:extLst>
          </p:cNvPr>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PT" altLang="en-US" sz="1400">
                <a:solidFill>
                  <a:srgbClr val="0000FF"/>
                </a:solidFill>
              </a:rPr>
              <a:t>Computer Vision – TP9 - Introduction to Deep Learning</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8376F-0FBF-7E43-B3F4-2721BD7EE715}"/>
              </a:ext>
            </a:extLst>
          </p:cNvPr>
          <p:cNvSpPr>
            <a:spLocks noGrp="1"/>
          </p:cNvSpPr>
          <p:nvPr>
            <p:ph type="title"/>
          </p:nvPr>
        </p:nvSpPr>
        <p:spPr/>
        <p:txBody>
          <a:bodyPr/>
          <a:lstStyle/>
          <a:p>
            <a:r>
              <a:rPr lang="en-US" dirty="0"/>
              <a:t>Cross-entropy loss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E5BAF605-A654-6C48-93E1-AE760008031A}"/>
                  </a:ext>
                </a:extLst>
              </p:cNvPr>
              <p:cNvSpPr>
                <a:spLocks noGrp="1"/>
              </p:cNvSpPr>
              <p:nvPr>
                <p:ph idx="1"/>
              </p:nvPr>
            </p:nvSpPr>
            <p:spPr/>
            <p:txBody>
              <a:bodyPr/>
              <a:lstStyle/>
              <a:p>
                <a:r>
                  <a:rPr lang="en-US" dirty="0"/>
                  <a:t>Cross-entropy</a:t>
                </a:r>
              </a:p>
              <a:p>
                <a:pPr marL="457200" lvl="1" indent="0" algn="ctr">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𝐻</m:t>
                      </m:r>
                      <m:d>
                        <m:dPr>
                          <m:ctrlPr>
                            <a:rPr lang="en-US" b="0" i="1" smtClean="0">
                              <a:latin typeface="Cambria Math" panose="02040503050406030204" pitchFamily="18" charset="0"/>
                            </a:rPr>
                          </m:ctrlPr>
                        </m:dPr>
                        <m:e>
                          <m:r>
                            <a:rPr lang="en-US" b="0" i="1" smtClean="0">
                              <a:latin typeface="Cambria Math" panose="02040503050406030204" pitchFamily="18" charset="0"/>
                            </a:rPr>
                            <m:t>𝑝</m:t>
                          </m:r>
                        </m:e>
                        <m:e>
                          <m:r>
                            <a:rPr lang="en-US" b="0" i="1" smtClean="0">
                              <a:latin typeface="Cambria Math" panose="02040503050406030204" pitchFamily="18" charset="0"/>
                            </a:rPr>
                            <m:t>𝑞</m:t>
                          </m:r>
                        </m:e>
                      </m:d>
                      <m:r>
                        <a:rPr lang="en-US" b="0" i="1" smtClean="0">
                          <a:latin typeface="Cambria Math" panose="02040503050406030204" pitchFamily="18" charset="0"/>
                        </a:rPr>
                        <m:t>=−</m:t>
                      </m:r>
                      <m:nary>
                        <m:naryPr>
                          <m:chr m:val="∑"/>
                          <m:supHide m:val="on"/>
                          <m:ctrlPr>
                            <a:rPr lang="en-US" b="0" i="1" smtClean="0">
                              <a:latin typeface="Cambria Math" panose="02040503050406030204" pitchFamily="18" charset="0"/>
                            </a:rPr>
                          </m:ctrlPr>
                        </m:naryPr>
                        <m:sub>
                          <m:r>
                            <m:rPr>
                              <m:brk m:alnAt="7"/>
                            </m:rPr>
                            <a:rPr lang="en-US" b="0" i="1" smtClean="0">
                              <a:latin typeface="Cambria Math" panose="02040503050406030204" pitchFamily="18" charset="0"/>
                            </a:rPr>
                            <m:t>𝑖</m:t>
                          </m:r>
                        </m:sub>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𝑖</m:t>
                              </m:r>
                            </m:sub>
                          </m:sSub>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𝑖</m:t>
                                  </m:r>
                                </m:sub>
                              </m:sSub>
                            </m:e>
                          </m:func>
                        </m:e>
                      </m:nary>
                    </m:oMath>
                  </m:oMathPara>
                </a14:m>
                <a:endParaRPr lang="en-US" dirty="0"/>
              </a:p>
              <a:p>
                <a:pPr marL="457200" lvl="1" indent="0" algn="ctr">
                  <a:buNone/>
                </a:pPr>
                <a:endParaRPr lang="en-US" dirty="0"/>
              </a:p>
              <a:p>
                <a:pPr marL="457200" lvl="1" indent="0" algn="ctr">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𝑝</m:t>
                      </m:r>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m>
                            <m:mPr>
                              <m:mcs>
                                <m:mc>
                                  <m:mcPr>
                                    <m:count m:val="1"/>
                                    <m:mcJc m:val="center"/>
                                  </m:mcPr>
                                </m:mc>
                              </m:mcs>
                              <m:ctrlPr>
                                <a:rPr lang="en-US" b="0" i="1" smtClean="0">
                                  <a:latin typeface="Cambria Math" panose="02040503050406030204" pitchFamily="18" charset="0"/>
                                </a:rPr>
                              </m:ctrlPr>
                            </m:mPr>
                            <m:mr>
                              <m:e>
                                <m:r>
                                  <m:rPr>
                                    <m:brk m:alnAt="7"/>
                                  </m:rPr>
                                  <a:rPr lang="en-US" b="0" i="1" smtClean="0">
                                    <a:latin typeface="Cambria Math" panose="02040503050406030204" pitchFamily="18" charset="0"/>
                                  </a:rPr>
                                  <m:t>1</m:t>
                                </m:r>
                              </m:e>
                            </m:mr>
                            <m:mr>
                              <m:e>
                                <m:r>
                                  <a:rPr lang="en-US" b="0" i="1" smtClean="0">
                                    <a:latin typeface="Cambria Math" panose="02040503050406030204" pitchFamily="18" charset="0"/>
                                  </a:rPr>
                                  <m:t>0</m:t>
                                </m:r>
                              </m:e>
                            </m:mr>
                            <m:mr>
                              <m:e>
                                <m:r>
                                  <a:rPr lang="en-US" b="0" i="1" smtClean="0">
                                    <a:latin typeface="Cambria Math" panose="02040503050406030204" pitchFamily="18" charset="0"/>
                                  </a:rPr>
                                  <m:t>0</m:t>
                                </m:r>
                              </m:e>
                            </m:mr>
                          </m:m>
                        </m:e>
                      </m:d>
                      <m:r>
                        <a:rPr lang="en-US" b="0" i="1" smtClean="0">
                          <a:latin typeface="Cambria Math" panose="02040503050406030204" pitchFamily="18" charset="0"/>
                        </a:rPr>
                        <m:t>        </m:t>
                      </m:r>
                      <m:r>
                        <a:rPr lang="en-US" b="0" i="1" smtClean="0">
                          <a:latin typeface="Cambria Math" panose="02040503050406030204" pitchFamily="18" charset="0"/>
                        </a:rPr>
                        <m:t>𝑞</m:t>
                      </m:r>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m>
                            <m:mPr>
                              <m:mcs>
                                <m:mc>
                                  <m:mcPr>
                                    <m:count m:val="1"/>
                                    <m:mcJc m:val="center"/>
                                  </m:mcPr>
                                </m:mc>
                              </m:mcs>
                              <m:ctrlPr>
                                <a:rPr lang="en-US" b="0" i="1" smtClean="0">
                                  <a:latin typeface="Cambria Math" panose="02040503050406030204" pitchFamily="18" charset="0"/>
                                </a:rPr>
                              </m:ctrlPr>
                            </m:mPr>
                            <m:mr>
                              <m:e>
                                <m:r>
                                  <m:rPr>
                                    <m:brk m:alnAt="7"/>
                                  </m:rPr>
                                  <a:rPr lang="en-US" b="0" i="1" smtClean="0">
                                    <a:latin typeface="Cambria Math" panose="02040503050406030204" pitchFamily="18" charset="0"/>
                                  </a:rPr>
                                  <m:t>0.75</m:t>
                                </m:r>
                              </m:e>
                            </m:mr>
                            <m:mr>
                              <m:e>
                                <m:r>
                                  <a:rPr lang="en-US" b="0" i="1" smtClean="0">
                                    <a:latin typeface="Cambria Math" panose="02040503050406030204" pitchFamily="18" charset="0"/>
                                  </a:rPr>
                                  <m:t>0.10</m:t>
                                </m:r>
                              </m:e>
                            </m:mr>
                            <m:mr>
                              <m:e>
                                <m:r>
                                  <a:rPr lang="en-US" b="0" i="1" smtClean="0">
                                    <a:latin typeface="Cambria Math" panose="02040503050406030204" pitchFamily="18" charset="0"/>
                                  </a:rPr>
                                  <m:t>0.15</m:t>
                                </m:r>
                              </m:e>
                            </m:mr>
                          </m:m>
                        </m:e>
                      </m:d>
                    </m:oMath>
                  </m:oMathPara>
                </a14:m>
                <a:endParaRPr lang="en-US" dirty="0"/>
              </a:p>
              <a:p>
                <a:pPr marL="457200" lvl="1" indent="0" algn="ctr">
                  <a:buNone/>
                </a:pPr>
                <a:endParaRPr lang="en-US" dirty="0"/>
              </a:p>
              <a:p>
                <a:pPr marL="457200" lvl="1" indent="0" algn="ctr">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𝐻</m:t>
                      </m:r>
                      <m:d>
                        <m:dPr>
                          <m:ctrlPr>
                            <a:rPr lang="en-US" b="0" i="1" smtClean="0">
                              <a:latin typeface="Cambria Math" panose="02040503050406030204" pitchFamily="18" charset="0"/>
                            </a:rPr>
                          </m:ctrlPr>
                        </m:dPr>
                        <m:e>
                          <m:r>
                            <a:rPr lang="en-US" b="0" i="1" smtClean="0">
                              <a:latin typeface="Cambria Math" panose="02040503050406030204" pitchFamily="18" charset="0"/>
                            </a:rPr>
                            <m:t>𝑝</m:t>
                          </m:r>
                        </m:e>
                        <m:e>
                          <m:r>
                            <a:rPr lang="en-US" b="0" i="1" smtClean="0">
                              <a:latin typeface="Cambria Math" panose="02040503050406030204" pitchFamily="18" charset="0"/>
                            </a:rPr>
                            <m:t>𝑞</m:t>
                          </m:r>
                        </m:e>
                      </m:d>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r>
                            <a:rPr lang="en-US" b="0" i="1" smtClean="0">
                              <a:latin typeface="Cambria Math" panose="02040503050406030204" pitchFamily="18" charset="0"/>
                            </a:rPr>
                            <m:t>0.75</m:t>
                          </m:r>
                        </m:e>
                      </m:func>
                    </m:oMath>
                  </m:oMathPara>
                </a14:m>
                <a:endParaRPr lang="en-US" dirty="0"/>
              </a:p>
            </p:txBody>
          </p:sp>
        </mc:Choice>
        <mc:Fallback>
          <p:sp>
            <p:nvSpPr>
              <p:cNvPr id="3" name="Content Placeholder 2">
                <a:extLst>
                  <a:ext uri="{FF2B5EF4-FFF2-40B4-BE49-F238E27FC236}">
                    <a16:creationId xmlns:a16="http://schemas.microsoft.com/office/drawing/2014/main" id="{E5BAF605-A654-6C48-93E1-AE760008031A}"/>
                  </a:ext>
                </a:extLst>
              </p:cNvPr>
              <p:cNvSpPr>
                <a:spLocks noGrp="1" noRot="1" noChangeAspect="1" noMove="1" noResize="1" noEditPoints="1" noAdjustHandles="1" noChangeArrowheads="1" noChangeShapeType="1" noTextEdit="1"/>
              </p:cNvSpPr>
              <p:nvPr>
                <p:ph idx="1"/>
              </p:nvPr>
            </p:nvSpPr>
            <p:spPr>
              <a:blipFill>
                <a:blip r:embed="rId2"/>
                <a:stretch>
                  <a:fillRect l="-1852" t="-22409"/>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30EDDBE8-A611-314B-AA3D-42ED99A3FE75}"/>
              </a:ext>
            </a:extLst>
          </p:cNvPr>
          <p:cNvSpPr>
            <a:spLocks noGrp="1"/>
          </p:cNvSpPr>
          <p:nvPr>
            <p:ph type="ftr" sz="quarter" idx="10"/>
          </p:nvPr>
        </p:nvSpPr>
        <p:spPr/>
        <p:txBody>
          <a:bodyPr/>
          <a:lstStyle/>
          <a:p>
            <a:pPr>
              <a:defRPr/>
            </a:pPr>
            <a:r>
              <a:rPr lang="pt-PT"/>
              <a:t>Computer Vision – TP9 - Introduction to Deep Learning</a:t>
            </a:r>
          </a:p>
        </p:txBody>
      </p:sp>
      <p:sp>
        <p:nvSpPr>
          <p:cNvPr id="5" name="TextBox 9">
            <a:extLst>
              <a:ext uri="{FF2B5EF4-FFF2-40B4-BE49-F238E27FC236}">
                <a16:creationId xmlns:a16="http://schemas.microsoft.com/office/drawing/2014/main" id="{C32A271A-3A65-7A44-B744-1A790B100048}"/>
              </a:ext>
            </a:extLst>
          </p:cNvPr>
          <p:cNvSpPr txBox="1">
            <a:spLocks noChangeArrowheads="1"/>
          </p:cNvSpPr>
          <p:nvPr/>
        </p:nvSpPr>
        <p:spPr bwMode="auto">
          <a:xfrm>
            <a:off x="179512" y="4151040"/>
            <a:ext cx="20177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dirty="0">
                <a:solidFill>
                  <a:schemeClr val="tx1"/>
                </a:solidFill>
              </a:rPr>
              <a:t>True label,</a:t>
            </a:r>
          </a:p>
          <a:p>
            <a:pPr algn="ctr" eaLnBrk="1" hangingPunct="1">
              <a:spcBef>
                <a:spcPct val="0"/>
              </a:spcBef>
              <a:buFontTx/>
              <a:buNone/>
            </a:pPr>
            <a:r>
              <a:rPr lang="en-US" altLang="en-US" sz="1800" dirty="0">
                <a:solidFill>
                  <a:schemeClr val="tx1"/>
                </a:solidFill>
              </a:rPr>
              <a:t>One-hot encoding</a:t>
            </a:r>
          </a:p>
        </p:txBody>
      </p:sp>
      <p:cxnSp>
        <p:nvCxnSpPr>
          <p:cNvPr id="6" name="Straight Arrow Connector 12">
            <a:extLst>
              <a:ext uri="{FF2B5EF4-FFF2-40B4-BE49-F238E27FC236}">
                <a16:creationId xmlns:a16="http://schemas.microsoft.com/office/drawing/2014/main" id="{28376A0F-AE9B-554C-B3D8-827A7739C1DA}"/>
              </a:ext>
            </a:extLst>
          </p:cNvPr>
          <p:cNvCxnSpPr>
            <a:cxnSpLocks noChangeShapeType="1"/>
          </p:cNvCxnSpPr>
          <p:nvPr/>
        </p:nvCxnSpPr>
        <p:spPr bwMode="auto">
          <a:xfrm>
            <a:off x="1908299" y="4314552"/>
            <a:ext cx="649288" cy="30163"/>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7" name="TextBox 9">
            <a:extLst>
              <a:ext uri="{FF2B5EF4-FFF2-40B4-BE49-F238E27FC236}">
                <a16:creationId xmlns:a16="http://schemas.microsoft.com/office/drawing/2014/main" id="{58B23268-F8C1-974D-83C6-6899E1765761}"/>
              </a:ext>
            </a:extLst>
          </p:cNvPr>
          <p:cNvSpPr txBox="1">
            <a:spLocks noChangeArrowheads="1"/>
          </p:cNvSpPr>
          <p:nvPr/>
        </p:nvSpPr>
        <p:spPr bwMode="auto">
          <a:xfrm>
            <a:off x="6411887" y="3284984"/>
            <a:ext cx="1698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chemeClr val="tx1"/>
                </a:solidFill>
              </a:rPr>
              <a:t>Output of</a:t>
            </a:r>
          </a:p>
          <a:p>
            <a:pPr algn="ctr" eaLnBrk="1" hangingPunct="1">
              <a:spcBef>
                <a:spcPct val="0"/>
              </a:spcBef>
              <a:buFontTx/>
              <a:buNone/>
            </a:pPr>
            <a:r>
              <a:rPr lang="en-US" altLang="en-US" sz="1800">
                <a:solidFill>
                  <a:schemeClr val="tx1"/>
                </a:solidFill>
              </a:rPr>
              <a:t>neural network</a:t>
            </a:r>
          </a:p>
        </p:txBody>
      </p:sp>
      <p:cxnSp>
        <p:nvCxnSpPr>
          <p:cNvPr id="8" name="Straight Arrow Connector 12">
            <a:extLst>
              <a:ext uri="{FF2B5EF4-FFF2-40B4-BE49-F238E27FC236}">
                <a16:creationId xmlns:a16="http://schemas.microsoft.com/office/drawing/2014/main" id="{678CFEA1-56A3-C14D-AC17-5BCFD49DD3DD}"/>
              </a:ext>
            </a:extLst>
          </p:cNvPr>
          <p:cNvCxnSpPr>
            <a:cxnSpLocks noChangeShapeType="1"/>
          </p:cNvCxnSpPr>
          <p:nvPr/>
        </p:nvCxnSpPr>
        <p:spPr bwMode="auto">
          <a:xfrm flipH="1">
            <a:off x="6372200" y="3993009"/>
            <a:ext cx="522287" cy="317500"/>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6418469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EBA23092-062F-7D43-913A-809D2056B393}"/>
              </a:ext>
            </a:extLst>
          </p:cNvPr>
          <p:cNvSpPr>
            <a:spLocks noGrp="1" noChangeArrowheads="1"/>
          </p:cNvSpPr>
          <p:nvPr>
            <p:ph type="title"/>
          </p:nvPr>
        </p:nvSpPr>
        <p:spPr/>
        <p:txBody>
          <a:bodyPr/>
          <a:lstStyle/>
          <a:p>
            <a:r>
              <a:rPr lang="en-US" altLang="en-PT"/>
              <a:t>Gradient descent</a:t>
            </a:r>
          </a:p>
        </p:txBody>
      </p:sp>
      <p:sp>
        <p:nvSpPr>
          <p:cNvPr id="26626" name="Footer Placeholder 3">
            <a:extLst>
              <a:ext uri="{FF2B5EF4-FFF2-40B4-BE49-F238E27FC236}">
                <a16:creationId xmlns:a16="http://schemas.microsoft.com/office/drawing/2014/main" id="{E191A1FA-EF30-4E43-9EFB-C9AB10A84E7E}"/>
              </a:ext>
            </a:extLst>
          </p:cNvPr>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pt-PT" altLang="en-PT" sz="1400">
                <a:solidFill>
                  <a:srgbClr val="0000FF"/>
                </a:solidFill>
              </a:rPr>
              <a:t>Computer Vision – TP9 - Introduction to Deep Learning</a:t>
            </a:r>
          </a:p>
        </p:txBody>
      </p:sp>
      <p:pic>
        <p:nvPicPr>
          <p:cNvPr id="26627" name="Picture 2">
            <a:extLst>
              <a:ext uri="{FF2B5EF4-FFF2-40B4-BE49-F238E27FC236}">
                <a16:creationId xmlns:a16="http://schemas.microsoft.com/office/drawing/2014/main" id="{93AC43A8-9F7D-2244-B486-447793D0AF7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797175" y="1196975"/>
            <a:ext cx="3549650" cy="3806825"/>
          </a:xfrm>
          <a:noFill/>
        </p:spPr>
      </p:pic>
      <p:sp>
        <p:nvSpPr>
          <p:cNvPr id="6" name="TextBox 5">
            <a:extLst>
              <a:ext uri="{FF2B5EF4-FFF2-40B4-BE49-F238E27FC236}">
                <a16:creationId xmlns:a16="http://schemas.microsoft.com/office/drawing/2014/main" id="{F06DACC0-092C-AB47-BAB9-934EAC7A3B4E}"/>
              </a:ext>
            </a:extLst>
          </p:cNvPr>
          <p:cNvSpPr txBox="1">
            <a:spLocks noRot="1" noChangeAspect="1" noMove="1" noResize="1" noEditPoints="1" noAdjustHandles="1" noChangeArrowheads="1" noChangeShapeType="1" noTextEdit="1"/>
          </p:cNvSpPr>
          <p:nvPr/>
        </p:nvSpPr>
        <p:spPr>
          <a:xfrm>
            <a:off x="2891091" y="5452828"/>
            <a:ext cx="3361818" cy="473591"/>
          </a:xfrm>
          <a:prstGeom prst="rect">
            <a:avLst/>
          </a:prstGeom>
          <a:blipFill>
            <a:blip r:embed="rId3"/>
            <a:stretch>
              <a:fillRect b="-18421"/>
            </a:stretch>
          </a:blipFill>
        </p:spPr>
        <p:txBody>
          <a:bodyPr/>
          <a:lstStyle/>
          <a:p>
            <a:r>
              <a:rPr lang="en-US">
                <a:noFill/>
              </a:rPr>
              <a:t> </a:t>
            </a:r>
          </a:p>
        </p:txBody>
      </p:sp>
      <p:sp>
        <p:nvSpPr>
          <p:cNvPr id="26629" name="TextBox 6">
            <a:extLst>
              <a:ext uri="{FF2B5EF4-FFF2-40B4-BE49-F238E27FC236}">
                <a16:creationId xmlns:a16="http://schemas.microsoft.com/office/drawing/2014/main" id="{FFD012A9-B343-BD4C-8BEE-F75CF237E340}"/>
              </a:ext>
            </a:extLst>
          </p:cNvPr>
          <p:cNvSpPr txBox="1">
            <a:spLocks noChangeArrowheads="1"/>
          </p:cNvSpPr>
          <p:nvPr/>
        </p:nvSpPr>
        <p:spPr bwMode="auto">
          <a:xfrm>
            <a:off x="5292725" y="1352550"/>
            <a:ext cx="4248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1200">
                <a:solidFill>
                  <a:schemeClr val="tx1"/>
                </a:solidFill>
              </a:rPr>
              <a:t>https://en.wikipedia.org/wiki/Gradient_descent</a:t>
            </a:r>
            <a:endParaRPr lang="en-US" altLang="en-US" sz="1200">
              <a:solidFill>
                <a:schemeClr val="tx1"/>
              </a:solidFill>
            </a:endParaRPr>
          </a:p>
        </p:txBody>
      </p:sp>
      <p:sp>
        <p:nvSpPr>
          <p:cNvPr id="26630" name="TextBox 10">
            <a:extLst>
              <a:ext uri="{FF2B5EF4-FFF2-40B4-BE49-F238E27FC236}">
                <a16:creationId xmlns:a16="http://schemas.microsoft.com/office/drawing/2014/main" id="{79CE9A2C-5791-854D-AFF2-A41DB7FB08B9}"/>
              </a:ext>
            </a:extLst>
          </p:cNvPr>
          <p:cNvSpPr txBox="1">
            <a:spLocks noChangeArrowheads="1"/>
          </p:cNvSpPr>
          <p:nvPr/>
        </p:nvSpPr>
        <p:spPr bwMode="auto">
          <a:xfrm>
            <a:off x="4616450" y="4821238"/>
            <a:ext cx="15446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chemeClr val="tx1"/>
                </a:solidFill>
              </a:rPr>
              <a:t>Learning rate</a:t>
            </a:r>
          </a:p>
        </p:txBody>
      </p:sp>
      <p:cxnSp>
        <p:nvCxnSpPr>
          <p:cNvPr id="26631" name="Straight Arrow Connector 14">
            <a:extLst>
              <a:ext uri="{FF2B5EF4-FFF2-40B4-BE49-F238E27FC236}">
                <a16:creationId xmlns:a16="http://schemas.microsoft.com/office/drawing/2014/main" id="{C39845DD-CF39-6E48-BA53-6F9F5C529E1E}"/>
              </a:ext>
            </a:extLst>
          </p:cNvPr>
          <p:cNvCxnSpPr>
            <a:cxnSpLocks noChangeShapeType="1"/>
          </p:cNvCxnSpPr>
          <p:nvPr/>
        </p:nvCxnSpPr>
        <p:spPr bwMode="auto">
          <a:xfrm flipH="1">
            <a:off x="4938713" y="5133975"/>
            <a:ext cx="290512" cy="311150"/>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Marcador de Posição do Rodapé 3">
            <a:extLst>
              <a:ext uri="{FF2B5EF4-FFF2-40B4-BE49-F238E27FC236}">
                <a16:creationId xmlns:a16="http://schemas.microsoft.com/office/drawing/2014/main" id="{8CD7EA97-3B82-4846-8744-3B8CEACFBAD1}"/>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PT" altLang="pt-PT" sz="1400">
                <a:solidFill>
                  <a:srgbClr val="0000FF"/>
                </a:solidFill>
              </a:rPr>
              <a:t>Computer Vision – TP9 - Introduction to Deep Learning</a:t>
            </a:r>
          </a:p>
        </p:txBody>
      </p:sp>
      <p:sp>
        <p:nvSpPr>
          <p:cNvPr id="17410" name="Rectangle 2">
            <a:extLst>
              <a:ext uri="{FF2B5EF4-FFF2-40B4-BE49-F238E27FC236}">
                <a16:creationId xmlns:a16="http://schemas.microsoft.com/office/drawing/2014/main" id="{CAC653D5-F328-9940-8CC7-3B8B1FFA7258}"/>
              </a:ext>
            </a:extLst>
          </p:cNvPr>
          <p:cNvSpPr>
            <a:spLocks noGrp="1" noChangeArrowheads="1"/>
          </p:cNvSpPr>
          <p:nvPr>
            <p:ph type="title"/>
          </p:nvPr>
        </p:nvSpPr>
        <p:spPr/>
        <p:txBody>
          <a:bodyPr/>
          <a:lstStyle/>
          <a:p>
            <a:pPr eaLnBrk="1" hangingPunct="1"/>
            <a:r>
              <a:rPr lang="en-US" altLang="pt-PT"/>
              <a:t>Outline</a:t>
            </a:r>
          </a:p>
        </p:txBody>
      </p:sp>
      <p:sp>
        <p:nvSpPr>
          <p:cNvPr id="17411" name="Rectangle 3">
            <a:extLst>
              <a:ext uri="{FF2B5EF4-FFF2-40B4-BE49-F238E27FC236}">
                <a16:creationId xmlns:a16="http://schemas.microsoft.com/office/drawing/2014/main" id="{F0A20A2C-57CE-814D-86FB-5118846B7C27}"/>
              </a:ext>
            </a:extLst>
          </p:cNvPr>
          <p:cNvSpPr>
            <a:spLocks noGrp="1" noChangeArrowheads="1"/>
          </p:cNvSpPr>
          <p:nvPr>
            <p:ph type="body" idx="1"/>
          </p:nvPr>
        </p:nvSpPr>
        <p:spPr>
          <a:xfrm>
            <a:off x="457200" y="1600200"/>
            <a:ext cx="8229600" cy="3700463"/>
          </a:xfrm>
        </p:spPr>
        <p:txBody>
          <a:bodyPr/>
          <a:lstStyle/>
          <a:p>
            <a:pPr eaLnBrk="1" hangingPunct="1"/>
            <a:r>
              <a:rPr lang="en-US" altLang="pt-PT"/>
              <a:t>What is deep learning?</a:t>
            </a:r>
          </a:p>
          <a:p>
            <a:pPr eaLnBrk="1" hangingPunct="1"/>
            <a:r>
              <a:rPr lang="en-US" altLang="pt-PT"/>
              <a:t>Artificial neural networks</a:t>
            </a:r>
          </a:p>
          <a:p>
            <a:pPr eaLnBrk="1" hangingPunct="1"/>
            <a:r>
              <a:rPr lang="en-US" altLang="pt-PT"/>
              <a:t>Convolutional neural networks</a:t>
            </a:r>
          </a:p>
          <a:p>
            <a:pPr eaLnBrk="1" hangingPunct="1"/>
            <a:r>
              <a:rPr lang="en-US" altLang="pt-PT"/>
              <a:t>CNN architectures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a:extLst>
              <a:ext uri="{FF2B5EF4-FFF2-40B4-BE49-F238E27FC236}">
                <a16:creationId xmlns:a16="http://schemas.microsoft.com/office/drawing/2014/main" id="{114B45E5-1662-7C42-8BF8-B64BBE7C6472}"/>
              </a:ext>
            </a:extLst>
          </p:cNvPr>
          <p:cNvSpPr>
            <a:spLocks noGrp="1" noChangeArrowheads="1"/>
          </p:cNvSpPr>
          <p:nvPr>
            <p:ph type="title"/>
          </p:nvPr>
        </p:nvSpPr>
        <p:spPr/>
        <p:txBody>
          <a:bodyPr/>
          <a:lstStyle/>
          <a:p>
            <a:r>
              <a:rPr lang="en-US" altLang="en-PT"/>
              <a:t>Stochastic (mini-batch) </a:t>
            </a:r>
            <a:br>
              <a:rPr lang="en-US" altLang="en-PT"/>
            </a:br>
            <a:r>
              <a:rPr lang="en-US" altLang="en-PT"/>
              <a:t>gradient descent</a:t>
            </a:r>
          </a:p>
        </p:txBody>
      </p:sp>
      <p:sp>
        <p:nvSpPr>
          <p:cNvPr id="61442" name="Content Placeholder 2">
            <a:extLst>
              <a:ext uri="{FF2B5EF4-FFF2-40B4-BE49-F238E27FC236}">
                <a16:creationId xmlns:a16="http://schemas.microsoft.com/office/drawing/2014/main" id="{33C0E032-49B8-F243-AE4B-F514B5C6A90A}"/>
              </a:ext>
            </a:extLst>
          </p:cNvPr>
          <p:cNvSpPr>
            <a:spLocks noGrp="1" noChangeArrowheads="1"/>
          </p:cNvSpPr>
          <p:nvPr>
            <p:ph idx="1"/>
          </p:nvPr>
        </p:nvSpPr>
        <p:spPr/>
        <p:txBody>
          <a:bodyPr/>
          <a:lstStyle/>
          <a:p>
            <a:r>
              <a:rPr lang="en-US" altLang="en-PT" sz="2800" dirty="0"/>
              <a:t>Gradient descent:</a:t>
            </a:r>
          </a:p>
          <a:p>
            <a:pPr lvl="1"/>
            <a:r>
              <a:rPr lang="en-US" altLang="en-PT" sz="2000" dirty="0"/>
              <a:t>Compute the gradient of the loss using all available training samples</a:t>
            </a:r>
          </a:p>
          <a:p>
            <a:r>
              <a:rPr lang="en-US" altLang="en-PT" sz="2800" dirty="0"/>
              <a:t>Stochastic gradient descent</a:t>
            </a:r>
          </a:p>
          <a:p>
            <a:pPr lvl="1"/>
            <a:r>
              <a:rPr lang="en-US" altLang="en-PT" sz="2000" dirty="0"/>
              <a:t>Compute the gradient of the loss using one training sample</a:t>
            </a:r>
          </a:p>
          <a:p>
            <a:r>
              <a:rPr lang="en-US" altLang="en-PT" sz="2800" dirty="0"/>
              <a:t>Mini-batch gradient descent</a:t>
            </a:r>
          </a:p>
          <a:p>
            <a:pPr lvl="1"/>
            <a:r>
              <a:rPr lang="en-US" altLang="en-PT" sz="2000" dirty="0"/>
              <a:t>Compute the gradient using a subset (mini-batch) of the training samples </a:t>
            </a:r>
          </a:p>
          <a:p>
            <a:r>
              <a:rPr lang="en-US" altLang="en-PT" sz="2800" dirty="0"/>
              <a:t>Training epochs</a:t>
            </a:r>
          </a:p>
          <a:p>
            <a:pPr lvl="1"/>
            <a:r>
              <a:rPr lang="en-US" altLang="en-PT" sz="2000" dirty="0"/>
              <a:t>Number of passes over the entire training dataset</a:t>
            </a:r>
          </a:p>
        </p:txBody>
      </p:sp>
      <p:sp>
        <p:nvSpPr>
          <p:cNvPr id="61443" name="Footer Placeholder 3">
            <a:extLst>
              <a:ext uri="{FF2B5EF4-FFF2-40B4-BE49-F238E27FC236}">
                <a16:creationId xmlns:a16="http://schemas.microsoft.com/office/drawing/2014/main" id="{9B218BE5-D4F3-194D-8436-35D4C1F36EE8}"/>
              </a:ext>
            </a:extLst>
          </p:cNvPr>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pt-PT" altLang="en-PT" sz="1400">
                <a:solidFill>
                  <a:srgbClr val="0000FF"/>
                </a:solidFill>
              </a:rPr>
              <a:t>Computer Vision – TP9 - Introduction to Deep Learning</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1887FD76-A733-CC43-B068-FFC0677B4BDB}"/>
              </a:ext>
            </a:extLst>
          </p:cNvPr>
          <p:cNvSpPr>
            <a:spLocks noGrp="1" noChangeArrowheads="1"/>
          </p:cNvSpPr>
          <p:nvPr>
            <p:ph type="title"/>
          </p:nvPr>
        </p:nvSpPr>
        <p:spPr/>
        <p:txBody>
          <a:bodyPr/>
          <a:lstStyle/>
          <a:p>
            <a:r>
              <a:rPr lang="en-US" altLang="en-US"/>
              <a:t>Deep learning = Deep neural networks</a:t>
            </a:r>
          </a:p>
        </p:txBody>
      </p:sp>
      <p:sp>
        <p:nvSpPr>
          <p:cNvPr id="27650" name="Content Placeholder 2">
            <a:extLst>
              <a:ext uri="{FF2B5EF4-FFF2-40B4-BE49-F238E27FC236}">
                <a16:creationId xmlns:a16="http://schemas.microsoft.com/office/drawing/2014/main" id="{23605B85-81A0-EA48-8E1D-EF7C3AAB479E}"/>
              </a:ext>
            </a:extLst>
          </p:cNvPr>
          <p:cNvSpPr>
            <a:spLocks noGrp="1" noChangeArrowheads="1"/>
          </p:cNvSpPr>
          <p:nvPr>
            <p:ph idx="1"/>
          </p:nvPr>
        </p:nvSpPr>
        <p:spPr/>
        <p:txBody>
          <a:bodyPr/>
          <a:lstStyle/>
          <a:p>
            <a:r>
              <a:rPr lang="en-US" altLang="en-US"/>
              <a:t>Deep = high number of hidden layers</a:t>
            </a:r>
          </a:p>
          <a:p>
            <a:pPr lvl="1"/>
            <a:r>
              <a:rPr lang="en-US" altLang="en-US"/>
              <a:t>Learn a larger number of parameters!</a:t>
            </a:r>
          </a:p>
          <a:p>
            <a:r>
              <a:rPr lang="en-US" altLang="en-US"/>
              <a:t>It has been recently (~ in the last 10 years) possible since we have:</a:t>
            </a:r>
          </a:p>
          <a:p>
            <a:pPr lvl="1"/>
            <a:r>
              <a:rPr lang="en-US" altLang="en-US"/>
              <a:t>Access to big amounts of (training) data</a:t>
            </a:r>
          </a:p>
          <a:p>
            <a:pPr lvl="1"/>
            <a:r>
              <a:rPr lang="en-US" altLang="en-US"/>
              <a:t>Increased computational capabilities </a:t>
            </a:r>
            <a:br>
              <a:rPr lang="en-US" altLang="en-US"/>
            </a:br>
            <a:r>
              <a:rPr lang="en-US" altLang="en-US"/>
              <a:t>(e.g., GPUs, TPUs)</a:t>
            </a:r>
          </a:p>
          <a:p>
            <a:pPr lvl="1"/>
            <a:endParaRPr lang="en-US" altLang="en-US"/>
          </a:p>
          <a:p>
            <a:pPr lvl="1"/>
            <a:endParaRPr lang="en-US" altLang="en-US"/>
          </a:p>
        </p:txBody>
      </p:sp>
      <p:sp>
        <p:nvSpPr>
          <p:cNvPr id="27651" name="Footer Placeholder 3">
            <a:extLst>
              <a:ext uri="{FF2B5EF4-FFF2-40B4-BE49-F238E27FC236}">
                <a16:creationId xmlns:a16="http://schemas.microsoft.com/office/drawing/2014/main" id="{344F2FC0-1BDC-8F46-A014-DEE0CA028B08}"/>
              </a:ext>
            </a:extLst>
          </p:cNvPr>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PT" altLang="en-US" sz="1400">
                <a:solidFill>
                  <a:srgbClr val="0000FF"/>
                </a:solidFill>
              </a:rPr>
              <a:t>Computer Vision – TP9 - Introduction to Deep Learning</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Marcador de Posição do Rodapé 3">
            <a:extLst>
              <a:ext uri="{FF2B5EF4-FFF2-40B4-BE49-F238E27FC236}">
                <a16:creationId xmlns:a16="http://schemas.microsoft.com/office/drawing/2014/main" id="{B84787F7-804F-BE43-A251-F7BCD66AA75D}"/>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PT" altLang="pt-PT" sz="1400">
                <a:solidFill>
                  <a:srgbClr val="0000FF"/>
                </a:solidFill>
              </a:rPr>
              <a:t>Computer Vision – TP9 - Introduction to Deep Learning</a:t>
            </a:r>
          </a:p>
        </p:txBody>
      </p:sp>
      <p:sp>
        <p:nvSpPr>
          <p:cNvPr id="29698" name="Rectangle 2">
            <a:extLst>
              <a:ext uri="{FF2B5EF4-FFF2-40B4-BE49-F238E27FC236}">
                <a16:creationId xmlns:a16="http://schemas.microsoft.com/office/drawing/2014/main" id="{9FB6172A-3510-2C45-B6A9-D2F85580FBF4}"/>
              </a:ext>
            </a:extLst>
          </p:cNvPr>
          <p:cNvSpPr>
            <a:spLocks noGrp="1" noChangeArrowheads="1"/>
          </p:cNvSpPr>
          <p:nvPr>
            <p:ph type="title"/>
          </p:nvPr>
        </p:nvSpPr>
        <p:spPr/>
        <p:txBody>
          <a:bodyPr/>
          <a:lstStyle/>
          <a:p>
            <a:pPr eaLnBrk="1" hangingPunct="1"/>
            <a:r>
              <a:rPr lang="en-US" altLang="pt-PT"/>
              <a:t>Outline</a:t>
            </a:r>
          </a:p>
        </p:txBody>
      </p:sp>
      <p:sp>
        <p:nvSpPr>
          <p:cNvPr id="29699" name="Rectangle 3">
            <a:extLst>
              <a:ext uri="{FF2B5EF4-FFF2-40B4-BE49-F238E27FC236}">
                <a16:creationId xmlns:a16="http://schemas.microsoft.com/office/drawing/2014/main" id="{04F09FD6-C23D-1546-9746-2E1DB9D74CCF}"/>
              </a:ext>
            </a:extLst>
          </p:cNvPr>
          <p:cNvSpPr>
            <a:spLocks noGrp="1" noChangeArrowheads="1"/>
          </p:cNvSpPr>
          <p:nvPr>
            <p:ph type="body" idx="1"/>
          </p:nvPr>
        </p:nvSpPr>
        <p:spPr>
          <a:xfrm>
            <a:off x="457200" y="1600200"/>
            <a:ext cx="8229600" cy="3700463"/>
          </a:xfrm>
        </p:spPr>
        <p:txBody>
          <a:bodyPr/>
          <a:lstStyle/>
          <a:p>
            <a:pPr eaLnBrk="1" hangingPunct="1"/>
            <a:r>
              <a:rPr lang="en-US" altLang="pt-PT">
                <a:solidFill>
                  <a:schemeClr val="bg2"/>
                </a:solidFill>
              </a:rPr>
              <a:t>What is deep learning?</a:t>
            </a:r>
          </a:p>
          <a:p>
            <a:pPr eaLnBrk="1" hangingPunct="1"/>
            <a:r>
              <a:rPr lang="en-US" altLang="pt-PT">
                <a:solidFill>
                  <a:schemeClr val="bg2"/>
                </a:solidFill>
              </a:rPr>
              <a:t>Artificial neural networks</a:t>
            </a:r>
          </a:p>
          <a:p>
            <a:pPr eaLnBrk="1" hangingPunct="1"/>
            <a:r>
              <a:rPr lang="en-US" altLang="pt-PT"/>
              <a:t>Convolutional neural networks</a:t>
            </a:r>
            <a:endParaRPr lang="en-US" altLang="pt-PT">
              <a:solidFill>
                <a:schemeClr val="bg2"/>
              </a:solidFill>
            </a:endParaRPr>
          </a:p>
          <a:p>
            <a:pPr eaLnBrk="1" hangingPunct="1"/>
            <a:r>
              <a:rPr lang="en-US" altLang="pt-PT">
                <a:solidFill>
                  <a:schemeClr val="bg2"/>
                </a:solidFill>
              </a:rPr>
              <a:t>CNN architectures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0E65D974-D428-3F47-B091-2541F53BEBC7}"/>
              </a:ext>
            </a:extLst>
          </p:cNvPr>
          <p:cNvSpPr>
            <a:spLocks noGrp="1" noChangeArrowheads="1"/>
          </p:cNvSpPr>
          <p:nvPr>
            <p:ph type="title"/>
          </p:nvPr>
        </p:nvSpPr>
        <p:spPr/>
        <p:txBody>
          <a:bodyPr/>
          <a:lstStyle/>
          <a:p>
            <a:r>
              <a:rPr lang="en-US" altLang="en-US"/>
              <a:t>Convolutional neural networks (CNNs)</a:t>
            </a:r>
          </a:p>
        </p:txBody>
      </p:sp>
      <p:sp>
        <p:nvSpPr>
          <p:cNvPr id="30722" name="Content Placeholder 2">
            <a:extLst>
              <a:ext uri="{FF2B5EF4-FFF2-40B4-BE49-F238E27FC236}">
                <a16:creationId xmlns:a16="http://schemas.microsoft.com/office/drawing/2014/main" id="{D389506B-8395-0844-836A-DF0FDEB02AEA}"/>
              </a:ext>
            </a:extLst>
          </p:cNvPr>
          <p:cNvSpPr>
            <a:spLocks noGrp="1" noChangeArrowheads="1"/>
          </p:cNvSpPr>
          <p:nvPr>
            <p:ph idx="1"/>
          </p:nvPr>
        </p:nvSpPr>
        <p:spPr/>
        <p:txBody>
          <a:bodyPr/>
          <a:lstStyle/>
          <a:p>
            <a:r>
              <a:rPr lang="en-US" altLang="en-US"/>
              <a:t>Feedforward neural networks</a:t>
            </a:r>
          </a:p>
          <a:p>
            <a:r>
              <a:rPr lang="en-US" altLang="en-US"/>
              <a:t>Weight multiplications are replaced by convolutions (filters) </a:t>
            </a:r>
          </a:p>
          <a:p>
            <a:r>
              <a:rPr lang="en-US" altLang="en-US" b="1"/>
              <a:t>Change of paradigm</a:t>
            </a:r>
            <a:r>
              <a:rPr lang="en-US" altLang="en-US"/>
              <a:t>: can be directly applied to the raw signal, without computing first </a:t>
            </a:r>
            <a:r>
              <a:rPr lang="en-US" altLang="en-US" i="1"/>
              <a:t>ad hoc</a:t>
            </a:r>
            <a:r>
              <a:rPr lang="en-US" altLang="en-US"/>
              <a:t> features</a:t>
            </a:r>
          </a:p>
          <a:p>
            <a:r>
              <a:rPr lang="en-US" altLang="en-US"/>
              <a:t>Features are learnt automatically!!</a:t>
            </a:r>
          </a:p>
        </p:txBody>
      </p:sp>
      <p:sp>
        <p:nvSpPr>
          <p:cNvPr id="30723" name="Footer Placeholder 3">
            <a:extLst>
              <a:ext uri="{FF2B5EF4-FFF2-40B4-BE49-F238E27FC236}">
                <a16:creationId xmlns:a16="http://schemas.microsoft.com/office/drawing/2014/main" id="{9A9C8B4F-1645-2C4C-BDE7-98527CAB6753}"/>
              </a:ext>
            </a:extLst>
          </p:cNvPr>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PT" altLang="en-US" sz="1400">
                <a:solidFill>
                  <a:srgbClr val="0000FF"/>
                </a:solidFill>
              </a:rPr>
              <a:t>Computer Vision – TP9 - Introduction to Deep Learning</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2F022FA8-9081-3C43-936D-8138F74277F8}"/>
              </a:ext>
            </a:extLst>
          </p:cNvPr>
          <p:cNvSpPr>
            <a:spLocks noGrp="1" noChangeArrowheads="1"/>
          </p:cNvSpPr>
          <p:nvPr>
            <p:ph type="title"/>
          </p:nvPr>
        </p:nvSpPr>
        <p:spPr/>
        <p:txBody>
          <a:bodyPr/>
          <a:lstStyle/>
          <a:p>
            <a:r>
              <a:rPr lang="en-US" altLang="en-US"/>
              <a:t>Feature engineering</a:t>
            </a:r>
          </a:p>
        </p:txBody>
      </p:sp>
      <p:sp>
        <p:nvSpPr>
          <p:cNvPr id="31746" name="Footer Placeholder 3">
            <a:extLst>
              <a:ext uri="{FF2B5EF4-FFF2-40B4-BE49-F238E27FC236}">
                <a16:creationId xmlns:a16="http://schemas.microsoft.com/office/drawing/2014/main" id="{266F6DA0-1FA3-FC44-85F4-A67DD1D3C995}"/>
              </a:ext>
            </a:extLst>
          </p:cNvPr>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PT" altLang="en-US" sz="1400">
                <a:solidFill>
                  <a:srgbClr val="0000FF"/>
                </a:solidFill>
              </a:rPr>
              <a:t>Computer Vision – TP9 - Introduction to Deep Learning</a:t>
            </a:r>
          </a:p>
        </p:txBody>
      </p:sp>
      <p:pic>
        <p:nvPicPr>
          <p:cNvPr id="31747" name="Content Placeholder 12">
            <a:extLst>
              <a:ext uri="{FF2B5EF4-FFF2-40B4-BE49-F238E27FC236}">
                <a16:creationId xmlns:a16="http://schemas.microsoft.com/office/drawing/2014/main" id="{C52BD693-86F9-4D42-A093-64B0ACDBF5F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65138" y="1600200"/>
            <a:ext cx="8213725" cy="4525963"/>
          </a:xfr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BB50FFA6-FC26-1B4C-80C9-42F24C3BEA2F}"/>
              </a:ext>
            </a:extLst>
          </p:cNvPr>
          <p:cNvSpPr>
            <a:spLocks noGrp="1" noChangeArrowheads="1"/>
          </p:cNvSpPr>
          <p:nvPr>
            <p:ph type="title"/>
          </p:nvPr>
        </p:nvSpPr>
        <p:spPr/>
        <p:txBody>
          <a:bodyPr/>
          <a:lstStyle/>
          <a:p>
            <a:r>
              <a:rPr lang="en-US" altLang="en-US"/>
              <a:t>End-to-end learning</a:t>
            </a:r>
          </a:p>
        </p:txBody>
      </p:sp>
      <p:sp>
        <p:nvSpPr>
          <p:cNvPr id="33794" name="Footer Placeholder 3">
            <a:extLst>
              <a:ext uri="{FF2B5EF4-FFF2-40B4-BE49-F238E27FC236}">
                <a16:creationId xmlns:a16="http://schemas.microsoft.com/office/drawing/2014/main" id="{613B789C-68F9-FD4E-8A83-504AD8EA1E44}"/>
              </a:ext>
            </a:extLst>
          </p:cNvPr>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PT" altLang="en-US" sz="1400">
                <a:solidFill>
                  <a:srgbClr val="0000FF"/>
                </a:solidFill>
              </a:rPr>
              <a:t>Computer Vision – TP9 - Introduction to Deep Learning</a:t>
            </a:r>
          </a:p>
        </p:txBody>
      </p:sp>
      <p:pic>
        <p:nvPicPr>
          <p:cNvPr id="33795" name="Content Placeholder 7">
            <a:extLst>
              <a:ext uri="{FF2B5EF4-FFF2-40B4-BE49-F238E27FC236}">
                <a16:creationId xmlns:a16="http://schemas.microsoft.com/office/drawing/2014/main" id="{744F4E02-B108-A547-9425-DE77898227F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47688" y="1600200"/>
            <a:ext cx="8048625" cy="4525963"/>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0B92BA9C-2456-0947-899F-8C80E7D2003E}"/>
              </a:ext>
            </a:extLst>
          </p:cNvPr>
          <p:cNvSpPr>
            <a:spLocks noGrp="1" noChangeArrowheads="1"/>
          </p:cNvSpPr>
          <p:nvPr>
            <p:ph type="title"/>
          </p:nvPr>
        </p:nvSpPr>
        <p:spPr/>
        <p:txBody>
          <a:bodyPr/>
          <a:lstStyle/>
          <a:p>
            <a:r>
              <a:rPr lang="en-US" altLang="en-US"/>
              <a:t>Convolution</a:t>
            </a:r>
          </a:p>
        </p:txBody>
      </p:sp>
      <p:sp>
        <p:nvSpPr>
          <p:cNvPr id="34818" name="Footer Placeholder 3">
            <a:extLst>
              <a:ext uri="{FF2B5EF4-FFF2-40B4-BE49-F238E27FC236}">
                <a16:creationId xmlns:a16="http://schemas.microsoft.com/office/drawing/2014/main" id="{5CD909D2-C4B8-2744-8DAC-CE162D20344A}"/>
              </a:ext>
            </a:extLst>
          </p:cNvPr>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PT" altLang="en-US" sz="1400">
                <a:solidFill>
                  <a:srgbClr val="0000FF"/>
                </a:solidFill>
              </a:rPr>
              <a:t>Computer Vision – TP9 - Introduction to Deep Learning</a:t>
            </a:r>
          </a:p>
        </p:txBody>
      </p:sp>
      <p:pic>
        <p:nvPicPr>
          <p:cNvPr id="34819" name="Picture 4">
            <a:extLst>
              <a:ext uri="{FF2B5EF4-FFF2-40B4-BE49-F238E27FC236}">
                <a16:creationId xmlns:a16="http://schemas.microsoft.com/office/drawing/2014/main" id="{8582EF02-C289-8148-94B4-E971F3CD5A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3763" y="1268413"/>
            <a:ext cx="4816475" cy="451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Box 5">
            <a:extLst>
              <a:ext uri="{FF2B5EF4-FFF2-40B4-BE49-F238E27FC236}">
                <a16:creationId xmlns:a16="http://schemas.microsoft.com/office/drawing/2014/main" id="{83179EAF-66AB-CB48-8139-EE45DC0A72FB}"/>
              </a:ext>
            </a:extLst>
          </p:cNvPr>
          <p:cNvSpPr txBox="1">
            <a:spLocks noChangeArrowheads="1"/>
          </p:cNvSpPr>
          <p:nvPr/>
        </p:nvSpPr>
        <p:spPr bwMode="auto">
          <a:xfrm>
            <a:off x="3995738" y="5783263"/>
            <a:ext cx="48958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1200">
                <a:solidFill>
                  <a:schemeClr val="tx1"/>
                </a:solidFill>
              </a:rPr>
              <a:t>I. Goodfellow, Y. Bengio, and A. Courville. </a:t>
            </a:r>
            <a:r>
              <a:rPr lang="en-GB" altLang="en-US" sz="1200" i="1">
                <a:solidFill>
                  <a:schemeClr val="tx1"/>
                </a:solidFill>
              </a:rPr>
              <a:t>Deep learning</a:t>
            </a:r>
            <a:r>
              <a:rPr lang="en-GB" altLang="en-US" sz="1200">
                <a:solidFill>
                  <a:schemeClr val="tx1"/>
                </a:solidFill>
              </a:rPr>
              <a:t>. Vol. 1. Cambridge: MIT press, 2016.</a:t>
            </a:r>
            <a:endParaRPr lang="en-US" altLang="en-US" sz="1200">
              <a:solidFill>
                <a:schemeClr val="tx1"/>
              </a:solidFill>
            </a:endParaRPr>
          </a:p>
        </p:txBody>
      </p:sp>
      <p:sp>
        <p:nvSpPr>
          <p:cNvPr id="34821" name="TextBox 9">
            <a:extLst>
              <a:ext uri="{FF2B5EF4-FFF2-40B4-BE49-F238E27FC236}">
                <a16:creationId xmlns:a16="http://schemas.microsoft.com/office/drawing/2014/main" id="{DB742EC9-B29F-774A-968A-0302C263A1AA}"/>
              </a:ext>
            </a:extLst>
          </p:cNvPr>
          <p:cNvSpPr txBox="1">
            <a:spLocks noChangeArrowheads="1"/>
          </p:cNvSpPr>
          <p:nvPr/>
        </p:nvSpPr>
        <p:spPr bwMode="auto">
          <a:xfrm>
            <a:off x="6680200" y="1233488"/>
            <a:ext cx="18018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chemeClr val="tx1"/>
                </a:solidFill>
              </a:rPr>
              <a:t>In this example,</a:t>
            </a:r>
          </a:p>
          <a:p>
            <a:pPr algn="ctr" eaLnBrk="1" hangingPunct="1">
              <a:spcBef>
                <a:spcPct val="0"/>
              </a:spcBef>
              <a:buFontTx/>
              <a:buNone/>
            </a:pPr>
            <a:r>
              <a:rPr lang="en-US" altLang="en-US" sz="1800">
                <a:solidFill>
                  <a:schemeClr val="tx1"/>
                </a:solidFill>
              </a:rPr>
              <a:t>Stride = 1 x 1</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a:extLst>
              <a:ext uri="{FF2B5EF4-FFF2-40B4-BE49-F238E27FC236}">
                <a16:creationId xmlns:a16="http://schemas.microsoft.com/office/drawing/2014/main" id="{5ADDC486-8EEA-9A4D-8718-11D333549963}"/>
              </a:ext>
            </a:extLst>
          </p:cNvPr>
          <p:cNvSpPr>
            <a:spLocks noGrp="1" noChangeArrowheads="1"/>
          </p:cNvSpPr>
          <p:nvPr>
            <p:ph type="title"/>
          </p:nvPr>
        </p:nvSpPr>
        <p:spPr/>
        <p:txBody>
          <a:bodyPr/>
          <a:lstStyle/>
          <a:p>
            <a:r>
              <a:rPr lang="en-US" altLang="en-PT"/>
              <a:t>Pooling</a:t>
            </a:r>
          </a:p>
        </p:txBody>
      </p:sp>
      <p:sp>
        <p:nvSpPr>
          <p:cNvPr id="3" name="Content Placeholder 2">
            <a:extLst>
              <a:ext uri="{FF2B5EF4-FFF2-40B4-BE49-F238E27FC236}">
                <a16:creationId xmlns:a16="http://schemas.microsoft.com/office/drawing/2014/main" id="{DAEA9ABD-0B54-AD48-B094-4A6C8FBD377A}"/>
              </a:ext>
            </a:extLst>
          </p:cNvPr>
          <p:cNvSpPr>
            <a:spLocks noGrp="1"/>
          </p:cNvSpPr>
          <p:nvPr>
            <p:ph idx="1"/>
          </p:nvPr>
        </p:nvSpPr>
        <p:spPr/>
        <p:txBody>
          <a:bodyPr/>
          <a:lstStyle/>
          <a:p>
            <a:pPr>
              <a:defRPr/>
            </a:pPr>
            <a:endParaRPr lang="en-US" dirty="0"/>
          </a:p>
          <a:p>
            <a:pPr>
              <a:defRPr/>
            </a:pPr>
            <a:endParaRPr lang="en-US" dirty="0"/>
          </a:p>
          <a:p>
            <a:pPr>
              <a:defRPr/>
            </a:pPr>
            <a:endParaRPr lang="en-US" dirty="0"/>
          </a:p>
          <a:p>
            <a:pPr>
              <a:defRPr/>
            </a:pPr>
            <a:endParaRPr lang="en-US" dirty="0"/>
          </a:p>
          <a:p>
            <a:pPr marL="0" indent="0">
              <a:buFontTx/>
              <a:buNone/>
              <a:defRPr/>
            </a:pPr>
            <a:endParaRPr lang="en-US" dirty="0"/>
          </a:p>
          <a:p>
            <a:pPr>
              <a:defRPr/>
            </a:pPr>
            <a:r>
              <a:rPr lang="en-US" dirty="0"/>
              <a:t>Reduce data dimension</a:t>
            </a:r>
          </a:p>
          <a:p>
            <a:pPr>
              <a:defRPr/>
            </a:pPr>
            <a:r>
              <a:rPr lang="en-US" dirty="0"/>
              <a:t>Invariance against small translations</a:t>
            </a:r>
          </a:p>
        </p:txBody>
      </p:sp>
      <p:sp>
        <p:nvSpPr>
          <p:cNvPr id="36867" name="Footer Placeholder 3">
            <a:extLst>
              <a:ext uri="{FF2B5EF4-FFF2-40B4-BE49-F238E27FC236}">
                <a16:creationId xmlns:a16="http://schemas.microsoft.com/office/drawing/2014/main" id="{54297297-B81C-9043-B522-1E0098661245}"/>
              </a:ext>
            </a:extLst>
          </p:cNvPr>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pt-PT" altLang="en-PT" sz="1400">
                <a:solidFill>
                  <a:srgbClr val="0000FF"/>
                </a:solidFill>
              </a:rPr>
              <a:t>Computer Vision – TP9 - Introduction to Deep Learning</a:t>
            </a:r>
          </a:p>
        </p:txBody>
      </p:sp>
      <p:pic>
        <p:nvPicPr>
          <p:cNvPr id="36868" name="Picture 2" descr="Illustration of Max Pooling and Average Pooling Figure 2 above shows an...  | Download Scientific Diagram">
            <a:extLst>
              <a:ext uri="{FF2B5EF4-FFF2-40B4-BE49-F238E27FC236}">
                <a16:creationId xmlns:a16="http://schemas.microsoft.com/office/drawing/2014/main" id="{FC761879-0059-F54A-AF9B-ED0C432C33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9088" y="1471613"/>
            <a:ext cx="3425825"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Box 5">
            <a:extLst>
              <a:ext uri="{FF2B5EF4-FFF2-40B4-BE49-F238E27FC236}">
                <a16:creationId xmlns:a16="http://schemas.microsoft.com/office/drawing/2014/main" id="{1B363482-9BDB-E046-BB35-DD3AEA811604}"/>
              </a:ext>
            </a:extLst>
          </p:cNvPr>
          <p:cNvSpPr txBox="1">
            <a:spLocks noChangeArrowheads="1"/>
          </p:cNvSpPr>
          <p:nvPr/>
        </p:nvSpPr>
        <p:spPr bwMode="auto">
          <a:xfrm>
            <a:off x="323850" y="5783263"/>
            <a:ext cx="8640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1200">
                <a:solidFill>
                  <a:schemeClr val="tx1"/>
                </a:solidFill>
              </a:rPr>
              <a:t>Yani M. Application of transfer learning using convolutional neural network method for early detection of terry’s nail. In Journal of Physics: Conference Series 2019 May 1 (Vol. 1201, No. 1, p. 012052). IOP Publishing</a:t>
            </a:r>
            <a:endParaRPr lang="en-US" altLang="en-US" sz="1200">
              <a:solidFill>
                <a:schemeClr val="tx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B13DBADE-C972-8A49-983F-69DD5AC4A883}"/>
              </a:ext>
            </a:extLst>
          </p:cNvPr>
          <p:cNvSpPr>
            <a:spLocks noGrp="1" noChangeArrowheads="1"/>
          </p:cNvSpPr>
          <p:nvPr>
            <p:ph type="title"/>
          </p:nvPr>
        </p:nvSpPr>
        <p:spPr/>
        <p:txBody>
          <a:bodyPr/>
          <a:lstStyle/>
          <a:p>
            <a:r>
              <a:rPr lang="en-US" altLang="en-US"/>
              <a:t>CNN example</a:t>
            </a:r>
          </a:p>
        </p:txBody>
      </p:sp>
      <p:pic>
        <p:nvPicPr>
          <p:cNvPr id="37890" name="Content Placeholder 5">
            <a:extLst>
              <a:ext uri="{FF2B5EF4-FFF2-40B4-BE49-F238E27FC236}">
                <a16:creationId xmlns:a16="http://schemas.microsoft.com/office/drawing/2014/main" id="{1D6F369C-A721-EC45-BB99-58CE91984B6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11188" y="1425575"/>
            <a:ext cx="7956550" cy="2867025"/>
          </a:xfrm>
        </p:spPr>
      </p:pic>
      <p:sp>
        <p:nvSpPr>
          <p:cNvPr id="37891" name="Footer Placeholder 3">
            <a:extLst>
              <a:ext uri="{FF2B5EF4-FFF2-40B4-BE49-F238E27FC236}">
                <a16:creationId xmlns:a16="http://schemas.microsoft.com/office/drawing/2014/main" id="{5BBA9913-7740-2D4C-9B30-EED7ED0BDD45}"/>
              </a:ext>
            </a:extLst>
          </p:cNvPr>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PT" altLang="en-US" sz="1400">
                <a:solidFill>
                  <a:srgbClr val="0000FF"/>
                </a:solidFill>
              </a:rPr>
              <a:t>Computer Vision – TP9 - Introduction to Deep Learning</a:t>
            </a:r>
          </a:p>
        </p:txBody>
      </p:sp>
      <p:sp>
        <p:nvSpPr>
          <p:cNvPr id="9" name="Content Placeholder 2">
            <a:extLst>
              <a:ext uri="{FF2B5EF4-FFF2-40B4-BE49-F238E27FC236}">
                <a16:creationId xmlns:a16="http://schemas.microsoft.com/office/drawing/2014/main" id="{D05AD3BA-157E-DC47-8715-E587465C0014}"/>
              </a:ext>
            </a:extLst>
          </p:cNvPr>
          <p:cNvSpPr txBox="1">
            <a:spLocks/>
          </p:cNvSpPr>
          <p:nvPr/>
        </p:nvSpPr>
        <p:spPr bwMode="auto">
          <a:xfrm>
            <a:off x="457200" y="1628775"/>
            <a:ext cx="8229600" cy="4525963"/>
          </a:xfrm>
          <a:prstGeom prst="rect">
            <a:avLst/>
          </a:prstGeom>
          <a:noFill/>
          <a:ln>
            <a:noFill/>
          </a:ln>
        </p:spPr>
        <p:txBody>
          <a:bodyPr/>
          <a:lstStyle>
            <a:lvl1pPr marL="342900" indent="-342900" algn="l" rtl="0" eaLnBrk="0" fontAlgn="base" hangingPunct="0">
              <a:spcBef>
                <a:spcPct val="20000"/>
              </a:spcBef>
              <a:spcAft>
                <a:spcPct val="0"/>
              </a:spcAft>
              <a:buChar char="•"/>
              <a:defRPr sz="3200">
                <a:solidFill>
                  <a:srgbClr val="990000"/>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defRPr/>
            </a:pPr>
            <a:endParaRPr lang="en-US" sz="2400" kern="0" dirty="0"/>
          </a:p>
          <a:p>
            <a:pPr>
              <a:defRPr/>
            </a:pPr>
            <a:endParaRPr lang="en-US" sz="2400" kern="0" dirty="0"/>
          </a:p>
          <a:p>
            <a:pPr>
              <a:defRPr/>
            </a:pPr>
            <a:endParaRPr lang="en-US" sz="2400" kern="0" dirty="0"/>
          </a:p>
          <a:p>
            <a:pPr>
              <a:defRPr/>
            </a:pPr>
            <a:endParaRPr lang="en-US" sz="2400" kern="0" dirty="0"/>
          </a:p>
          <a:p>
            <a:pPr>
              <a:defRPr/>
            </a:pPr>
            <a:endParaRPr lang="en-US" sz="2400" kern="0" dirty="0"/>
          </a:p>
          <a:p>
            <a:pPr marL="0" indent="0">
              <a:buFontTx/>
              <a:buNone/>
              <a:defRPr/>
            </a:pPr>
            <a:endParaRPr lang="en-US" sz="2400" kern="0" dirty="0"/>
          </a:p>
          <a:p>
            <a:pPr>
              <a:defRPr/>
            </a:pPr>
            <a:endParaRPr lang="en-US" sz="2000" kern="0" dirty="0"/>
          </a:p>
          <a:p>
            <a:pPr>
              <a:defRPr/>
            </a:pPr>
            <a:r>
              <a:rPr lang="en-US" sz="2000" kern="0" dirty="0"/>
              <a:t>Convolutional layers, followed by nonlinear activation and subsampling</a:t>
            </a:r>
          </a:p>
          <a:p>
            <a:pPr>
              <a:defRPr/>
            </a:pPr>
            <a:r>
              <a:rPr lang="en-US" sz="2000" kern="0" dirty="0"/>
              <a:t>Output of hidden layers (feature maps) = features learnt by the CNN</a:t>
            </a:r>
          </a:p>
          <a:p>
            <a:pPr>
              <a:defRPr/>
            </a:pPr>
            <a:r>
              <a:rPr lang="en-US" sz="2000" kern="0" dirty="0"/>
              <a:t>Before classification, fully connected layers (as in “standard” NN)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a:extLst>
              <a:ext uri="{FF2B5EF4-FFF2-40B4-BE49-F238E27FC236}">
                <a16:creationId xmlns:a16="http://schemas.microsoft.com/office/drawing/2014/main" id="{0F240B15-D723-0146-B735-1761EA7B9BF1}"/>
              </a:ext>
            </a:extLst>
          </p:cNvPr>
          <p:cNvSpPr>
            <a:spLocks noGrp="1" noChangeArrowheads="1"/>
          </p:cNvSpPr>
          <p:nvPr>
            <p:ph type="title"/>
          </p:nvPr>
        </p:nvSpPr>
        <p:spPr/>
        <p:txBody>
          <a:bodyPr/>
          <a:lstStyle/>
          <a:p>
            <a:r>
              <a:rPr lang="en-US" altLang="en-US"/>
              <a:t>Automatically learnt features</a:t>
            </a:r>
          </a:p>
        </p:txBody>
      </p:sp>
      <p:pic>
        <p:nvPicPr>
          <p:cNvPr id="39938" name="Content Placeholder 6">
            <a:extLst>
              <a:ext uri="{FF2B5EF4-FFF2-40B4-BE49-F238E27FC236}">
                <a16:creationId xmlns:a16="http://schemas.microsoft.com/office/drawing/2014/main" id="{3C8DBB1D-7016-F54B-A209-25D6372F01F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7950" y="1484313"/>
            <a:ext cx="5129213" cy="4525962"/>
          </a:xfrm>
        </p:spPr>
      </p:pic>
      <p:sp>
        <p:nvSpPr>
          <p:cNvPr id="39939" name="Footer Placeholder 3">
            <a:extLst>
              <a:ext uri="{FF2B5EF4-FFF2-40B4-BE49-F238E27FC236}">
                <a16:creationId xmlns:a16="http://schemas.microsoft.com/office/drawing/2014/main" id="{5DFFCFB5-1E86-8A4C-923C-CDFB24F098EC}"/>
              </a:ext>
            </a:extLst>
          </p:cNvPr>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PT" altLang="en-US" sz="1400">
                <a:solidFill>
                  <a:srgbClr val="0000FF"/>
                </a:solidFill>
              </a:rPr>
              <a:t>Computer Vision – TP9 - Introduction to Deep Learning</a:t>
            </a:r>
          </a:p>
        </p:txBody>
      </p:sp>
      <p:sp>
        <p:nvSpPr>
          <p:cNvPr id="39940" name="TextBox 4">
            <a:extLst>
              <a:ext uri="{FF2B5EF4-FFF2-40B4-BE49-F238E27FC236}">
                <a16:creationId xmlns:a16="http://schemas.microsoft.com/office/drawing/2014/main" id="{1F35A339-469E-B145-B12C-10B7024F431D}"/>
              </a:ext>
            </a:extLst>
          </p:cNvPr>
          <p:cNvSpPr txBox="1">
            <a:spLocks noChangeArrowheads="1"/>
          </p:cNvSpPr>
          <p:nvPr/>
        </p:nvSpPr>
        <p:spPr bwMode="auto">
          <a:xfrm>
            <a:off x="-396875" y="6003925"/>
            <a:ext cx="8435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a:solidFill>
                  <a:schemeClr val="tx1"/>
                </a:solidFill>
              </a:rPr>
              <a:t>https://towardsdatascience.com/applied-deep-learning-part-4-convolutional-neural-networks-584bc134c1e2</a:t>
            </a:r>
          </a:p>
        </p:txBody>
      </p:sp>
      <p:sp>
        <p:nvSpPr>
          <p:cNvPr id="39941" name="TextBox 7">
            <a:extLst>
              <a:ext uri="{FF2B5EF4-FFF2-40B4-BE49-F238E27FC236}">
                <a16:creationId xmlns:a16="http://schemas.microsoft.com/office/drawing/2014/main" id="{78099719-C813-E64C-B78C-29E7FACC9FD0}"/>
              </a:ext>
            </a:extLst>
          </p:cNvPr>
          <p:cNvSpPr txBox="1">
            <a:spLocks noChangeArrowheads="1"/>
          </p:cNvSpPr>
          <p:nvPr/>
        </p:nvSpPr>
        <p:spPr bwMode="auto">
          <a:xfrm>
            <a:off x="5172075" y="1722438"/>
            <a:ext cx="40084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600">
                <a:solidFill>
                  <a:schemeClr val="tx1"/>
                </a:solidFill>
              </a:rPr>
              <a:t>Retain most information (edge detectors)</a:t>
            </a:r>
          </a:p>
        </p:txBody>
      </p:sp>
      <p:sp>
        <p:nvSpPr>
          <p:cNvPr id="39942" name="TextBox 8">
            <a:extLst>
              <a:ext uri="{FF2B5EF4-FFF2-40B4-BE49-F238E27FC236}">
                <a16:creationId xmlns:a16="http://schemas.microsoft.com/office/drawing/2014/main" id="{7790E46D-96E8-4046-BCEB-921F736371C7}"/>
              </a:ext>
            </a:extLst>
          </p:cNvPr>
          <p:cNvSpPr txBox="1">
            <a:spLocks noChangeArrowheads="1"/>
          </p:cNvSpPr>
          <p:nvPr/>
        </p:nvSpPr>
        <p:spPr bwMode="auto">
          <a:xfrm>
            <a:off x="5284788" y="2997200"/>
            <a:ext cx="3733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600">
                <a:solidFill>
                  <a:schemeClr val="tx1"/>
                </a:solidFill>
              </a:rPr>
              <a:t>Towards more abstract representation</a:t>
            </a:r>
          </a:p>
        </p:txBody>
      </p:sp>
      <p:sp>
        <p:nvSpPr>
          <p:cNvPr id="39943" name="TextBox 9">
            <a:extLst>
              <a:ext uri="{FF2B5EF4-FFF2-40B4-BE49-F238E27FC236}">
                <a16:creationId xmlns:a16="http://schemas.microsoft.com/office/drawing/2014/main" id="{8AAAB9F2-54EE-B54D-81DA-4FB6CA1E6084}"/>
              </a:ext>
            </a:extLst>
          </p:cNvPr>
          <p:cNvSpPr txBox="1">
            <a:spLocks noChangeArrowheads="1"/>
          </p:cNvSpPr>
          <p:nvPr/>
        </p:nvSpPr>
        <p:spPr bwMode="auto">
          <a:xfrm>
            <a:off x="5789613" y="4221163"/>
            <a:ext cx="26781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600">
                <a:solidFill>
                  <a:schemeClr val="tx1"/>
                </a:solidFill>
              </a:rPr>
              <a:t>Encode high level concepts</a:t>
            </a:r>
          </a:p>
        </p:txBody>
      </p:sp>
      <p:sp>
        <p:nvSpPr>
          <p:cNvPr id="39944" name="TextBox 10">
            <a:extLst>
              <a:ext uri="{FF2B5EF4-FFF2-40B4-BE49-F238E27FC236}">
                <a16:creationId xmlns:a16="http://schemas.microsoft.com/office/drawing/2014/main" id="{D4447E4C-40C0-7B4A-842E-5B1318ECF868}"/>
              </a:ext>
            </a:extLst>
          </p:cNvPr>
          <p:cNvSpPr txBox="1">
            <a:spLocks noChangeArrowheads="1"/>
          </p:cNvSpPr>
          <p:nvPr/>
        </p:nvSpPr>
        <p:spPr bwMode="auto">
          <a:xfrm>
            <a:off x="5380038" y="5373688"/>
            <a:ext cx="3451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600">
                <a:solidFill>
                  <a:schemeClr val="tx1"/>
                </a:solidFill>
              </a:rPr>
              <a:t>Sparser representations:</a:t>
            </a:r>
          </a:p>
          <a:p>
            <a:pPr algn="ctr" eaLnBrk="1" hangingPunct="1">
              <a:spcBef>
                <a:spcPct val="0"/>
              </a:spcBef>
              <a:buFontTx/>
              <a:buNone/>
            </a:pPr>
            <a:r>
              <a:rPr lang="en-US" altLang="en-US" sz="1600">
                <a:solidFill>
                  <a:schemeClr val="tx1"/>
                </a:solidFill>
              </a:rPr>
              <a:t>Detect less (more abstract) features</a:t>
            </a:r>
          </a:p>
        </p:txBody>
      </p:sp>
      <p:sp>
        <p:nvSpPr>
          <p:cNvPr id="39945" name="Down Arrow 11">
            <a:extLst>
              <a:ext uri="{FF2B5EF4-FFF2-40B4-BE49-F238E27FC236}">
                <a16:creationId xmlns:a16="http://schemas.microsoft.com/office/drawing/2014/main" id="{35A368B4-D660-4B40-992F-1FBF75739C74}"/>
              </a:ext>
            </a:extLst>
          </p:cNvPr>
          <p:cNvSpPr>
            <a:spLocks noChangeArrowheads="1"/>
          </p:cNvSpPr>
          <p:nvPr/>
        </p:nvSpPr>
        <p:spPr bwMode="auto">
          <a:xfrm>
            <a:off x="6804025" y="2205038"/>
            <a:ext cx="301625" cy="647700"/>
          </a:xfrm>
          <a:prstGeom prst="downArrow">
            <a:avLst>
              <a:gd name="adj1" fmla="val 50000"/>
              <a:gd name="adj2" fmla="val 49926"/>
            </a:avLst>
          </a:prstGeom>
          <a:solidFill>
            <a:srgbClr val="C00000"/>
          </a:solidFill>
          <a:ln w="9525" algn="ctr">
            <a:solidFill>
              <a:schemeClr val="tx1"/>
            </a:solidFill>
            <a:round/>
            <a:headEnd/>
            <a:tailEnd/>
          </a:ln>
        </p:spPr>
        <p:txBody>
          <a:bodyPr wrap="none" anchor="ct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400">
              <a:solidFill>
                <a:schemeClr val="tx1"/>
              </a:solidFill>
            </a:endParaRPr>
          </a:p>
        </p:txBody>
      </p:sp>
      <p:sp>
        <p:nvSpPr>
          <p:cNvPr id="39946" name="Down Arrow 12">
            <a:extLst>
              <a:ext uri="{FF2B5EF4-FFF2-40B4-BE49-F238E27FC236}">
                <a16:creationId xmlns:a16="http://schemas.microsoft.com/office/drawing/2014/main" id="{9495C470-E53A-9744-9D26-60681E45CA23}"/>
              </a:ext>
            </a:extLst>
          </p:cNvPr>
          <p:cNvSpPr>
            <a:spLocks noChangeArrowheads="1"/>
          </p:cNvSpPr>
          <p:nvPr/>
        </p:nvSpPr>
        <p:spPr bwMode="auto">
          <a:xfrm>
            <a:off x="6804025" y="3454400"/>
            <a:ext cx="301625" cy="649288"/>
          </a:xfrm>
          <a:prstGeom prst="downArrow">
            <a:avLst>
              <a:gd name="adj1" fmla="val 50000"/>
              <a:gd name="adj2" fmla="val 50049"/>
            </a:avLst>
          </a:prstGeom>
          <a:solidFill>
            <a:srgbClr val="C00000"/>
          </a:solidFill>
          <a:ln w="9525" algn="ctr">
            <a:solidFill>
              <a:schemeClr val="tx1"/>
            </a:solidFill>
            <a:round/>
            <a:headEnd/>
            <a:tailEnd/>
          </a:ln>
        </p:spPr>
        <p:txBody>
          <a:bodyPr wrap="none" anchor="ct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400">
              <a:solidFill>
                <a:schemeClr val="tx1"/>
              </a:solidFill>
            </a:endParaRPr>
          </a:p>
        </p:txBody>
      </p:sp>
      <p:sp>
        <p:nvSpPr>
          <p:cNvPr id="39947" name="Down Arrow 13">
            <a:extLst>
              <a:ext uri="{FF2B5EF4-FFF2-40B4-BE49-F238E27FC236}">
                <a16:creationId xmlns:a16="http://schemas.microsoft.com/office/drawing/2014/main" id="{806F0D1C-7F10-1D42-9675-94A3FEB89304}"/>
              </a:ext>
            </a:extLst>
          </p:cNvPr>
          <p:cNvSpPr>
            <a:spLocks noChangeArrowheads="1"/>
          </p:cNvSpPr>
          <p:nvPr/>
        </p:nvSpPr>
        <p:spPr bwMode="auto">
          <a:xfrm>
            <a:off x="6804025" y="4643438"/>
            <a:ext cx="301625" cy="647700"/>
          </a:xfrm>
          <a:prstGeom prst="downArrow">
            <a:avLst>
              <a:gd name="adj1" fmla="val 50000"/>
              <a:gd name="adj2" fmla="val 49926"/>
            </a:avLst>
          </a:prstGeom>
          <a:solidFill>
            <a:srgbClr val="C00000"/>
          </a:solidFill>
          <a:ln w="9525" algn="ctr">
            <a:solidFill>
              <a:schemeClr val="tx1"/>
            </a:solidFill>
            <a:round/>
            <a:headEnd/>
            <a:tailEnd/>
          </a:ln>
        </p:spPr>
        <p:txBody>
          <a:bodyPr wrap="none" anchor="ct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400">
              <a:solidFill>
                <a:schemeClr val="tx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Marcador de Posição do Rodapé 3">
            <a:extLst>
              <a:ext uri="{FF2B5EF4-FFF2-40B4-BE49-F238E27FC236}">
                <a16:creationId xmlns:a16="http://schemas.microsoft.com/office/drawing/2014/main" id="{55A04BB8-7743-C14B-8567-36389B439E06}"/>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PT" altLang="pt-PT" sz="1400">
                <a:solidFill>
                  <a:srgbClr val="0000FF"/>
                </a:solidFill>
              </a:rPr>
              <a:t>Computer Vision – TP9 - Introduction to Deep Learning</a:t>
            </a:r>
          </a:p>
        </p:txBody>
      </p:sp>
      <p:sp>
        <p:nvSpPr>
          <p:cNvPr id="19458" name="Rectangle 2">
            <a:extLst>
              <a:ext uri="{FF2B5EF4-FFF2-40B4-BE49-F238E27FC236}">
                <a16:creationId xmlns:a16="http://schemas.microsoft.com/office/drawing/2014/main" id="{25581A5F-16BA-4141-890B-FFE1CD357D61}"/>
              </a:ext>
            </a:extLst>
          </p:cNvPr>
          <p:cNvSpPr>
            <a:spLocks noGrp="1" noChangeArrowheads="1"/>
          </p:cNvSpPr>
          <p:nvPr>
            <p:ph type="title"/>
          </p:nvPr>
        </p:nvSpPr>
        <p:spPr/>
        <p:txBody>
          <a:bodyPr/>
          <a:lstStyle/>
          <a:p>
            <a:pPr eaLnBrk="1" hangingPunct="1"/>
            <a:r>
              <a:rPr lang="en-US" altLang="pt-PT"/>
              <a:t>Outline</a:t>
            </a:r>
          </a:p>
        </p:txBody>
      </p:sp>
      <p:sp>
        <p:nvSpPr>
          <p:cNvPr id="19459" name="Rectangle 3">
            <a:extLst>
              <a:ext uri="{FF2B5EF4-FFF2-40B4-BE49-F238E27FC236}">
                <a16:creationId xmlns:a16="http://schemas.microsoft.com/office/drawing/2014/main" id="{E137F0F7-CA44-A04C-82D9-A7E07BE37030}"/>
              </a:ext>
            </a:extLst>
          </p:cNvPr>
          <p:cNvSpPr>
            <a:spLocks noGrp="1" noChangeArrowheads="1"/>
          </p:cNvSpPr>
          <p:nvPr>
            <p:ph type="body" idx="1"/>
          </p:nvPr>
        </p:nvSpPr>
        <p:spPr>
          <a:xfrm>
            <a:off x="457200" y="1600200"/>
            <a:ext cx="8229600" cy="3700463"/>
          </a:xfrm>
        </p:spPr>
        <p:txBody>
          <a:bodyPr/>
          <a:lstStyle/>
          <a:p>
            <a:pPr eaLnBrk="1" hangingPunct="1"/>
            <a:r>
              <a:rPr lang="en-US" altLang="pt-PT"/>
              <a:t>What is deep learning?</a:t>
            </a:r>
          </a:p>
          <a:p>
            <a:pPr eaLnBrk="1" hangingPunct="1"/>
            <a:r>
              <a:rPr lang="en-US" altLang="pt-PT">
                <a:solidFill>
                  <a:schemeClr val="bg2"/>
                </a:solidFill>
              </a:rPr>
              <a:t>Artificial neural networks</a:t>
            </a:r>
          </a:p>
          <a:p>
            <a:pPr eaLnBrk="1" hangingPunct="1"/>
            <a:r>
              <a:rPr lang="en-US" altLang="pt-PT">
                <a:solidFill>
                  <a:schemeClr val="bg2"/>
                </a:solidFill>
              </a:rPr>
              <a:t>Convolutional neural networks</a:t>
            </a:r>
          </a:p>
          <a:p>
            <a:pPr eaLnBrk="1" hangingPunct="1"/>
            <a:r>
              <a:rPr lang="en-US" altLang="pt-PT">
                <a:solidFill>
                  <a:schemeClr val="bg2"/>
                </a:solidFill>
              </a:rPr>
              <a:t>CNN architectures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a:extLst>
              <a:ext uri="{FF2B5EF4-FFF2-40B4-BE49-F238E27FC236}">
                <a16:creationId xmlns:a16="http://schemas.microsoft.com/office/drawing/2014/main" id="{6374E47F-06A8-A249-98A2-68CFEE5E965E}"/>
              </a:ext>
            </a:extLst>
          </p:cNvPr>
          <p:cNvSpPr>
            <a:spLocks noGrp="1" noChangeArrowheads="1"/>
          </p:cNvSpPr>
          <p:nvPr>
            <p:ph type="title"/>
          </p:nvPr>
        </p:nvSpPr>
        <p:spPr/>
        <p:txBody>
          <a:bodyPr/>
          <a:lstStyle/>
          <a:p>
            <a:r>
              <a:rPr lang="en-US" altLang="en-US"/>
              <a:t>CNN - Properties</a:t>
            </a:r>
          </a:p>
        </p:txBody>
      </p:sp>
      <p:sp>
        <p:nvSpPr>
          <p:cNvPr id="40962" name="Content Placeholder 2">
            <a:extLst>
              <a:ext uri="{FF2B5EF4-FFF2-40B4-BE49-F238E27FC236}">
                <a16:creationId xmlns:a16="http://schemas.microsoft.com/office/drawing/2014/main" id="{572CE261-81E4-6142-99F7-0AE3FC87A5F6}"/>
              </a:ext>
            </a:extLst>
          </p:cNvPr>
          <p:cNvSpPr>
            <a:spLocks noGrp="1" noChangeArrowheads="1"/>
          </p:cNvSpPr>
          <p:nvPr>
            <p:ph idx="1"/>
          </p:nvPr>
        </p:nvSpPr>
        <p:spPr/>
        <p:txBody>
          <a:bodyPr/>
          <a:lstStyle/>
          <a:p>
            <a:r>
              <a:rPr lang="en-US" altLang="en-US" sz="2800"/>
              <a:t>Reduced number of parameters to learn (local features)</a:t>
            </a:r>
          </a:p>
          <a:p>
            <a:r>
              <a:rPr lang="en-US" altLang="en-US" sz="2800"/>
              <a:t>More efficient than dense multiplication</a:t>
            </a:r>
          </a:p>
          <a:p>
            <a:r>
              <a:rPr lang="en-US" altLang="en-US" sz="2800"/>
              <a:t>Specifically thought for images or data with grid-like topology</a:t>
            </a:r>
          </a:p>
          <a:p>
            <a:r>
              <a:rPr lang="en-US" altLang="en-US" sz="2800"/>
              <a:t>Convolutional layers are equivariant to translation (useful for classification!)</a:t>
            </a:r>
          </a:p>
          <a:p>
            <a:r>
              <a:rPr lang="en-US" altLang="en-US" sz="2800"/>
              <a:t>Currently state-of-the-art in several tasks</a:t>
            </a:r>
          </a:p>
          <a:p>
            <a:endParaRPr lang="en-US" altLang="en-US" sz="2800"/>
          </a:p>
        </p:txBody>
      </p:sp>
      <p:sp>
        <p:nvSpPr>
          <p:cNvPr id="40963" name="Footer Placeholder 3">
            <a:extLst>
              <a:ext uri="{FF2B5EF4-FFF2-40B4-BE49-F238E27FC236}">
                <a16:creationId xmlns:a16="http://schemas.microsoft.com/office/drawing/2014/main" id="{C6A1BC3B-00D0-B84E-9EEB-6720472CAE51}"/>
              </a:ext>
            </a:extLst>
          </p:cNvPr>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PT" altLang="en-US" sz="1400">
                <a:solidFill>
                  <a:srgbClr val="0000FF"/>
                </a:solidFill>
              </a:rPr>
              <a:t>Computer Vision – TP9 - Introduction to Deep Learning</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Marcador de Posição do Rodapé 3">
            <a:extLst>
              <a:ext uri="{FF2B5EF4-FFF2-40B4-BE49-F238E27FC236}">
                <a16:creationId xmlns:a16="http://schemas.microsoft.com/office/drawing/2014/main" id="{048226BD-45BF-D041-A8F6-3D4C63A5094F}"/>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PT" altLang="pt-PT" sz="1400">
                <a:solidFill>
                  <a:srgbClr val="0000FF"/>
                </a:solidFill>
              </a:rPr>
              <a:t>Computer Vision – TP9 - Introduction to Deep Learning</a:t>
            </a:r>
          </a:p>
        </p:txBody>
      </p:sp>
      <p:sp>
        <p:nvSpPr>
          <p:cNvPr id="41986" name="Rectangle 2">
            <a:extLst>
              <a:ext uri="{FF2B5EF4-FFF2-40B4-BE49-F238E27FC236}">
                <a16:creationId xmlns:a16="http://schemas.microsoft.com/office/drawing/2014/main" id="{ED6A8762-FCF1-3F47-8CDC-5BE15CB6C940}"/>
              </a:ext>
            </a:extLst>
          </p:cNvPr>
          <p:cNvSpPr>
            <a:spLocks noGrp="1" noChangeArrowheads="1"/>
          </p:cNvSpPr>
          <p:nvPr>
            <p:ph type="title"/>
          </p:nvPr>
        </p:nvSpPr>
        <p:spPr/>
        <p:txBody>
          <a:bodyPr/>
          <a:lstStyle/>
          <a:p>
            <a:pPr eaLnBrk="1" hangingPunct="1"/>
            <a:r>
              <a:rPr lang="en-US" altLang="pt-PT"/>
              <a:t>Outline</a:t>
            </a:r>
          </a:p>
        </p:txBody>
      </p:sp>
      <p:sp>
        <p:nvSpPr>
          <p:cNvPr id="41987" name="Rectangle 3">
            <a:extLst>
              <a:ext uri="{FF2B5EF4-FFF2-40B4-BE49-F238E27FC236}">
                <a16:creationId xmlns:a16="http://schemas.microsoft.com/office/drawing/2014/main" id="{52468713-3E38-B44A-9EDA-58FA840FD423}"/>
              </a:ext>
            </a:extLst>
          </p:cNvPr>
          <p:cNvSpPr>
            <a:spLocks noGrp="1" noChangeArrowheads="1"/>
          </p:cNvSpPr>
          <p:nvPr>
            <p:ph type="body" idx="1"/>
          </p:nvPr>
        </p:nvSpPr>
        <p:spPr>
          <a:xfrm>
            <a:off x="457200" y="1600200"/>
            <a:ext cx="8229600" cy="3700463"/>
          </a:xfrm>
        </p:spPr>
        <p:txBody>
          <a:bodyPr/>
          <a:lstStyle/>
          <a:p>
            <a:pPr eaLnBrk="1" hangingPunct="1"/>
            <a:r>
              <a:rPr lang="en-US" altLang="pt-PT">
                <a:solidFill>
                  <a:schemeClr val="bg2"/>
                </a:solidFill>
              </a:rPr>
              <a:t>What is deep learning?</a:t>
            </a:r>
          </a:p>
          <a:p>
            <a:pPr eaLnBrk="1" hangingPunct="1"/>
            <a:r>
              <a:rPr lang="en-US" altLang="pt-PT">
                <a:solidFill>
                  <a:schemeClr val="bg2"/>
                </a:solidFill>
              </a:rPr>
              <a:t>Artificial neural networks</a:t>
            </a:r>
          </a:p>
          <a:p>
            <a:pPr eaLnBrk="1" hangingPunct="1"/>
            <a:r>
              <a:rPr lang="en-US" altLang="pt-PT">
                <a:solidFill>
                  <a:schemeClr val="bg2"/>
                </a:solidFill>
              </a:rPr>
              <a:t>Convolutional neural networks</a:t>
            </a:r>
          </a:p>
          <a:p>
            <a:pPr eaLnBrk="1" hangingPunct="1"/>
            <a:r>
              <a:rPr lang="en-US" altLang="pt-PT"/>
              <a:t>CNN architectures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3AFFFB31-0453-E64B-BDE7-49F1A25365AD}"/>
              </a:ext>
            </a:extLst>
          </p:cNvPr>
          <p:cNvSpPr>
            <a:spLocks noGrp="1" noChangeArrowheads="1"/>
          </p:cNvSpPr>
          <p:nvPr>
            <p:ph type="title"/>
          </p:nvPr>
        </p:nvSpPr>
        <p:spPr/>
        <p:txBody>
          <a:bodyPr/>
          <a:lstStyle/>
          <a:p>
            <a:r>
              <a:rPr lang="en-US" altLang="en-US"/>
              <a:t>AlexNet</a:t>
            </a:r>
          </a:p>
        </p:txBody>
      </p:sp>
      <p:sp>
        <p:nvSpPr>
          <p:cNvPr id="3" name="Content Placeholder 2">
            <a:extLst>
              <a:ext uri="{FF2B5EF4-FFF2-40B4-BE49-F238E27FC236}">
                <a16:creationId xmlns:a16="http://schemas.microsoft.com/office/drawing/2014/main" id="{5A8D182C-AD4D-0D48-B74C-5105BCC8802A}"/>
              </a:ext>
            </a:extLst>
          </p:cNvPr>
          <p:cNvSpPr>
            <a:spLocks noGrp="1"/>
          </p:cNvSpPr>
          <p:nvPr>
            <p:ph idx="1"/>
          </p:nvPr>
        </p:nvSpPr>
        <p:spPr>
          <a:xfrm>
            <a:off x="457200" y="1557338"/>
            <a:ext cx="8229600" cy="4525962"/>
          </a:xfrm>
        </p:spPr>
        <p:txBody>
          <a:bodyPr/>
          <a:lstStyle/>
          <a:p>
            <a:pPr>
              <a:defRPr/>
            </a:pPr>
            <a:endParaRPr lang="en-US" dirty="0"/>
          </a:p>
          <a:p>
            <a:pPr>
              <a:defRPr/>
            </a:pPr>
            <a:endParaRPr lang="en-US" dirty="0"/>
          </a:p>
          <a:p>
            <a:pPr>
              <a:defRPr/>
            </a:pPr>
            <a:endParaRPr lang="en-US" dirty="0"/>
          </a:p>
          <a:p>
            <a:pPr>
              <a:defRPr/>
            </a:pPr>
            <a:endParaRPr lang="en-US" dirty="0"/>
          </a:p>
          <a:p>
            <a:pPr marL="0" indent="0">
              <a:buFontTx/>
              <a:buNone/>
              <a:defRPr/>
            </a:pPr>
            <a:endParaRPr lang="en-US" dirty="0"/>
          </a:p>
          <a:p>
            <a:pPr marL="0" indent="0">
              <a:buFontTx/>
              <a:buNone/>
              <a:defRPr/>
            </a:pPr>
            <a:endParaRPr lang="en-US" dirty="0"/>
          </a:p>
          <a:p>
            <a:pPr>
              <a:defRPr/>
            </a:pPr>
            <a:r>
              <a:rPr lang="en-US" sz="2400" dirty="0"/>
              <a:t>Winner of ILSVRC 2012</a:t>
            </a:r>
          </a:p>
          <a:p>
            <a:pPr>
              <a:defRPr/>
            </a:pPr>
            <a:r>
              <a:rPr lang="en-US" sz="2400" dirty="0"/>
              <a:t>Marked the beginning of recent deep learning revolution</a:t>
            </a:r>
          </a:p>
          <a:p>
            <a:pPr>
              <a:defRPr/>
            </a:pPr>
            <a:endParaRPr lang="en-US" dirty="0"/>
          </a:p>
        </p:txBody>
      </p:sp>
      <p:sp>
        <p:nvSpPr>
          <p:cNvPr id="43011" name="Footer Placeholder 3">
            <a:extLst>
              <a:ext uri="{FF2B5EF4-FFF2-40B4-BE49-F238E27FC236}">
                <a16:creationId xmlns:a16="http://schemas.microsoft.com/office/drawing/2014/main" id="{66914A33-20F3-E046-9ED5-3658A5DE8AF5}"/>
              </a:ext>
            </a:extLst>
          </p:cNvPr>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PT" altLang="en-US" sz="1400">
                <a:solidFill>
                  <a:srgbClr val="0000FF"/>
                </a:solidFill>
              </a:rPr>
              <a:t>Computer Vision – TP9 - Introduction to Deep Learning</a:t>
            </a:r>
          </a:p>
        </p:txBody>
      </p:sp>
      <p:pic>
        <p:nvPicPr>
          <p:cNvPr id="43012" name="Picture 7">
            <a:extLst>
              <a:ext uri="{FF2B5EF4-FFF2-40B4-BE49-F238E27FC236}">
                <a16:creationId xmlns:a16="http://schemas.microsoft.com/office/drawing/2014/main" id="{A490FFF2-3491-2E47-B0A3-48D42A7BB1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450" y="1724025"/>
            <a:ext cx="7277100" cy="278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TextBox 8">
            <a:extLst>
              <a:ext uri="{FF2B5EF4-FFF2-40B4-BE49-F238E27FC236}">
                <a16:creationId xmlns:a16="http://schemas.microsoft.com/office/drawing/2014/main" id="{BE364142-2C58-8549-9ED3-A0E9F5F24ED1}"/>
              </a:ext>
            </a:extLst>
          </p:cNvPr>
          <p:cNvSpPr txBox="1">
            <a:spLocks noChangeArrowheads="1"/>
          </p:cNvSpPr>
          <p:nvPr/>
        </p:nvSpPr>
        <p:spPr bwMode="auto">
          <a:xfrm>
            <a:off x="107950" y="5945188"/>
            <a:ext cx="90360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1200">
                <a:solidFill>
                  <a:schemeClr val="tx1"/>
                </a:solidFill>
              </a:rPr>
              <a:t>A. Krizhevsky, I. Sutskever, and G. Hinton. "ImageNet Classification with Deep Convolutional Neural." In </a:t>
            </a:r>
            <a:r>
              <a:rPr lang="en-GB" altLang="en-US" sz="1200" i="1">
                <a:solidFill>
                  <a:schemeClr val="tx1"/>
                </a:solidFill>
              </a:rPr>
              <a:t>NIPS</a:t>
            </a:r>
            <a:r>
              <a:rPr lang="en-GB" altLang="en-US" sz="1200">
                <a:solidFill>
                  <a:schemeClr val="tx1"/>
                </a:solidFill>
              </a:rPr>
              <a:t>, pp. 1-9. 2014.</a:t>
            </a:r>
            <a:endParaRPr lang="en-US" altLang="en-US" sz="1200">
              <a:solidFill>
                <a:schemeClr val="tx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a:extLst>
              <a:ext uri="{FF2B5EF4-FFF2-40B4-BE49-F238E27FC236}">
                <a16:creationId xmlns:a16="http://schemas.microsoft.com/office/drawing/2014/main" id="{288D8015-4D57-2D4E-815C-1B3D24A83F62}"/>
              </a:ext>
            </a:extLst>
          </p:cNvPr>
          <p:cNvSpPr>
            <a:spLocks noGrp="1" noChangeArrowheads="1"/>
          </p:cNvSpPr>
          <p:nvPr>
            <p:ph type="title"/>
          </p:nvPr>
        </p:nvSpPr>
        <p:spPr/>
        <p:txBody>
          <a:bodyPr/>
          <a:lstStyle/>
          <a:p>
            <a:r>
              <a:rPr lang="en-US" altLang="en-US"/>
              <a:t>VGG-16</a:t>
            </a:r>
          </a:p>
        </p:txBody>
      </p:sp>
      <p:sp>
        <p:nvSpPr>
          <p:cNvPr id="44034" name="Content Placeholder 2">
            <a:extLst>
              <a:ext uri="{FF2B5EF4-FFF2-40B4-BE49-F238E27FC236}">
                <a16:creationId xmlns:a16="http://schemas.microsoft.com/office/drawing/2014/main" id="{A0BFA157-A2D5-1A40-AC78-3F371CC39824}"/>
              </a:ext>
            </a:extLst>
          </p:cNvPr>
          <p:cNvSpPr>
            <a:spLocks noGrp="1" noChangeArrowheads="1"/>
          </p:cNvSpPr>
          <p:nvPr>
            <p:ph idx="1"/>
          </p:nvPr>
        </p:nvSpPr>
        <p:spPr/>
        <p:txBody>
          <a:bodyPr/>
          <a:lstStyle/>
          <a:p>
            <a:endParaRPr lang="en-US" altLang="en-US" sz="2400"/>
          </a:p>
          <a:p>
            <a:endParaRPr lang="en-US" altLang="en-US" sz="2400"/>
          </a:p>
          <a:p>
            <a:endParaRPr lang="en-US" altLang="en-US" sz="2400"/>
          </a:p>
          <a:p>
            <a:endParaRPr lang="en-US" altLang="en-US" sz="2400"/>
          </a:p>
          <a:p>
            <a:endParaRPr lang="en-US" altLang="en-US" sz="2400"/>
          </a:p>
          <a:p>
            <a:endParaRPr lang="en-US" altLang="en-US" sz="2400"/>
          </a:p>
          <a:p>
            <a:endParaRPr lang="en-US" altLang="en-US" sz="2400"/>
          </a:p>
          <a:p>
            <a:endParaRPr lang="en-US" altLang="en-US" sz="2400"/>
          </a:p>
          <a:p>
            <a:r>
              <a:rPr lang="en-US" altLang="en-US" sz="2400"/>
              <a:t>Very small filters (3x3)</a:t>
            </a:r>
          </a:p>
          <a:p>
            <a:r>
              <a:rPr lang="en-US" altLang="en-US" sz="2400"/>
              <a:t>Deeper than AlexNet:16 layers</a:t>
            </a:r>
          </a:p>
        </p:txBody>
      </p:sp>
      <p:sp>
        <p:nvSpPr>
          <p:cNvPr id="44035" name="Footer Placeholder 3">
            <a:extLst>
              <a:ext uri="{FF2B5EF4-FFF2-40B4-BE49-F238E27FC236}">
                <a16:creationId xmlns:a16="http://schemas.microsoft.com/office/drawing/2014/main" id="{6F57CD49-169D-4E4C-9422-DDF9B6394DDD}"/>
              </a:ext>
            </a:extLst>
          </p:cNvPr>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PT" altLang="en-US" sz="1400">
                <a:solidFill>
                  <a:srgbClr val="0000FF"/>
                </a:solidFill>
              </a:rPr>
              <a:t>Computer Vision – TP9 - Introduction to Deep Learning</a:t>
            </a:r>
          </a:p>
        </p:txBody>
      </p:sp>
      <p:pic>
        <p:nvPicPr>
          <p:cNvPr id="44036" name="Picture 5">
            <a:extLst>
              <a:ext uri="{FF2B5EF4-FFF2-40B4-BE49-F238E27FC236}">
                <a16:creationId xmlns:a16="http://schemas.microsoft.com/office/drawing/2014/main" id="{0DD773C9-1FC3-0D4B-9A72-5202BC8046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554163"/>
            <a:ext cx="8128000" cy="302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TextBox 6">
            <a:extLst>
              <a:ext uri="{FF2B5EF4-FFF2-40B4-BE49-F238E27FC236}">
                <a16:creationId xmlns:a16="http://schemas.microsoft.com/office/drawing/2014/main" id="{6E71DE32-2DC7-6B46-8235-BC912C14A760}"/>
              </a:ext>
            </a:extLst>
          </p:cNvPr>
          <p:cNvSpPr txBox="1">
            <a:spLocks noChangeArrowheads="1"/>
          </p:cNvSpPr>
          <p:nvPr/>
        </p:nvSpPr>
        <p:spPr bwMode="auto">
          <a:xfrm>
            <a:off x="4787900" y="4868863"/>
            <a:ext cx="42481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1200">
                <a:solidFill>
                  <a:schemeClr val="tx1"/>
                </a:solidFill>
              </a:rPr>
              <a:t>K. Simonyan and A. Zisserman, “Very deep convolutional networks for large-scale image recognition,” in Proc. Int. Conf. Learn. Representations, 2015.</a:t>
            </a:r>
            <a:endParaRPr lang="en-US" altLang="en-US" sz="1200">
              <a:solidFill>
                <a:schemeClr val="tx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a:extLst>
              <a:ext uri="{FF2B5EF4-FFF2-40B4-BE49-F238E27FC236}">
                <a16:creationId xmlns:a16="http://schemas.microsoft.com/office/drawing/2014/main" id="{E1FE23AC-AC5B-8B41-88C7-F4017FC49272}"/>
              </a:ext>
            </a:extLst>
          </p:cNvPr>
          <p:cNvSpPr>
            <a:spLocks noGrp="1" noChangeArrowheads="1"/>
          </p:cNvSpPr>
          <p:nvPr>
            <p:ph type="title"/>
          </p:nvPr>
        </p:nvSpPr>
        <p:spPr/>
        <p:txBody>
          <a:bodyPr/>
          <a:lstStyle/>
          <a:p>
            <a:r>
              <a:rPr lang="en-US" altLang="en-US"/>
              <a:t>ResNet</a:t>
            </a:r>
          </a:p>
        </p:txBody>
      </p:sp>
      <p:sp>
        <p:nvSpPr>
          <p:cNvPr id="45058" name="Content Placeholder 2">
            <a:extLst>
              <a:ext uri="{FF2B5EF4-FFF2-40B4-BE49-F238E27FC236}">
                <a16:creationId xmlns:a16="http://schemas.microsoft.com/office/drawing/2014/main" id="{AECBC1FD-C7B7-4F43-A910-DC382E9CE041}"/>
              </a:ext>
            </a:extLst>
          </p:cNvPr>
          <p:cNvSpPr>
            <a:spLocks noGrp="1" noChangeArrowheads="1"/>
          </p:cNvSpPr>
          <p:nvPr>
            <p:ph idx="1"/>
          </p:nvPr>
        </p:nvSpPr>
        <p:spPr/>
        <p:txBody>
          <a:bodyPr/>
          <a:lstStyle/>
          <a:p>
            <a:endParaRPr lang="en-US" altLang="en-US" sz="2400"/>
          </a:p>
          <a:p>
            <a:endParaRPr lang="en-US" altLang="en-US" sz="2400"/>
          </a:p>
          <a:p>
            <a:endParaRPr lang="en-US" altLang="en-US" sz="2400"/>
          </a:p>
          <a:p>
            <a:endParaRPr lang="en-US" altLang="en-US" sz="2400"/>
          </a:p>
          <a:p>
            <a:endParaRPr lang="en-US" altLang="en-US" sz="2400"/>
          </a:p>
          <a:p>
            <a:endParaRPr lang="en-US" altLang="en-US" sz="2400"/>
          </a:p>
          <a:p>
            <a:endParaRPr lang="en-US" altLang="en-US" sz="2400"/>
          </a:p>
          <a:p>
            <a:r>
              <a:rPr lang="en-US" altLang="en-US" sz="2400"/>
              <a:t>More layers by using residual connections</a:t>
            </a:r>
          </a:p>
          <a:p>
            <a:r>
              <a:rPr lang="en-US" altLang="en-US" sz="2400"/>
              <a:t>Blocks are actually learning residual functions: easier!</a:t>
            </a:r>
          </a:p>
          <a:p>
            <a:r>
              <a:rPr lang="en-US" altLang="en-US" sz="2400"/>
              <a:t>Less prone to vanishing gradients</a:t>
            </a:r>
          </a:p>
          <a:p>
            <a:endParaRPr lang="en-US" altLang="en-US" sz="2400"/>
          </a:p>
        </p:txBody>
      </p:sp>
      <p:sp>
        <p:nvSpPr>
          <p:cNvPr id="45059" name="Footer Placeholder 3">
            <a:extLst>
              <a:ext uri="{FF2B5EF4-FFF2-40B4-BE49-F238E27FC236}">
                <a16:creationId xmlns:a16="http://schemas.microsoft.com/office/drawing/2014/main" id="{F2FA9E88-8934-744C-B472-78B60185385A}"/>
              </a:ext>
            </a:extLst>
          </p:cNvPr>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PT" altLang="en-US" sz="1400">
                <a:solidFill>
                  <a:srgbClr val="0000FF"/>
                </a:solidFill>
              </a:rPr>
              <a:t>Computer Vision – TP9 - Introduction to Deep Learning</a:t>
            </a:r>
          </a:p>
        </p:txBody>
      </p:sp>
      <p:pic>
        <p:nvPicPr>
          <p:cNvPr id="45060" name="Picture 5">
            <a:extLst>
              <a:ext uri="{FF2B5EF4-FFF2-40B4-BE49-F238E27FC236}">
                <a16:creationId xmlns:a16="http://schemas.microsoft.com/office/drawing/2014/main" id="{C17E545A-B1AC-5740-BF6D-BC60EFA402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150" y="1196975"/>
            <a:ext cx="8775700"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TextBox 6">
            <a:extLst>
              <a:ext uri="{FF2B5EF4-FFF2-40B4-BE49-F238E27FC236}">
                <a16:creationId xmlns:a16="http://schemas.microsoft.com/office/drawing/2014/main" id="{1CD74BDB-850E-4D49-AD1A-0DF39020DD38}"/>
              </a:ext>
            </a:extLst>
          </p:cNvPr>
          <p:cNvSpPr txBox="1">
            <a:spLocks noChangeArrowheads="1"/>
          </p:cNvSpPr>
          <p:nvPr/>
        </p:nvSpPr>
        <p:spPr bwMode="auto">
          <a:xfrm>
            <a:off x="333375" y="4149725"/>
            <a:ext cx="87757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1200">
                <a:solidFill>
                  <a:schemeClr val="tx1"/>
                </a:solidFill>
              </a:rPr>
              <a:t>K. He, X. Zhang, S. Ren, and J. Sun. "Deep residual learning for image recognition." In </a:t>
            </a:r>
            <a:r>
              <a:rPr lang="en-GB" altLang="en-US" sz="1200" i="1">
                <a:solidFill>
                  <a:schemeClr val="tx1"/>
                </a:solidFill>
              </a:rPr>
              <a:t>Proceedings of the IEEE conference on computer vision and pattern recognition</a:t>
            </a:r>
            <a:r>
              <a:rPr lang="en-GB" altLang="en-US" sz="1200">
                <a:solidFill>
                  <a:schemeClr val="tx1"/>
                </a:solidFill>
              </a:rPr>
              <a:t>, pp. 770-778. 2016.</a:t>
            </a:r>
            <a:endParaRPr lang="en-US" altLang="en-US" sz="1200">
              <a:solidFill>
                <a:schemeClr val="tx1"/>
              </a:solidFill>
            </a:endParaRPr>
          </a:p>
        </p:txBody>
      </p:sp>
      <p:sp>
        <p:nvSpPr>
          <p:cNvPr id="45062" name="TextBox 7">
            <a:extLst>
              <a:ext uri="{FF2B5EF4-FFF2-40B4-BE49-F238E27FC236}">
                <a16:creationId xmlns:a16="http://schemas.microsoft.com/office/drawing/2014/main" id="{9C334D8B-0BB3-AB4F-91CF-467E80653915}"/>
              </a:ext>
            </a:extLst>
          </p:cNvPr>
          <p:cNvSpPr txBox="1">
            <a:spLocks noChangeArrowheads="1"/>
          </p:cNvSpPr>
          <p:nvPr/>
        </p:nvSpPr>
        <p:spPr bwMode="auto">
          <a:xfrm>
            <a:off x="873125" y="3802063"/>
            <a:ext cx="7397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a:solidFill>
                  <a:schemeClr val="tx1"/>
                </a:solidFill>
              </a:rPr>
              <a:t>From: https://www.codeproject.com/Articles/1248963/Deep-Learning-using-Python-plus-Keras-Chapter-Re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a:extLst>
              <a:ext uri="{FF2B5EF4-FFF2-40B4-BE49-F238E27FC236}">
                <a16:creationId xmlns:a16="http://schemas.microsoft.com/office/drawing/2014/main" id="{2EB78123-A6C2-B843-8E69-2A8DA61F4F9C}"/>
              </a:ext>
            </a:extLst>
          </p:cNvPr>
          <p:cNvSpPr>
            <a:spLocks noGrp="1" noChangeArrowheads="1"/>
          </p:cNvSpPr>
          <p:nvPr>
            <p:ph type="title"/>
          </p:nvPr>
        </p:nvSpPr>
        <p:spPr/>
        <p:txBody>
          <a:bodyPr/>
          <a:lstStyle/>
          <a:p>
            <a:r>
              <a:rPr lang="en-US" altLang="en-PT"/>
              <a:t>Inception v1</a:t>
            </a:r>
          </a:p>
        </p:txBody>
      </p:sp>
      <p:sp>
        <p:nvSpPr>
          <p:cNvPr id="46082" name="Content Placeholder 2">
            <a:extLst>
              <a:ext uri="{FF2B5EF4-FFF2-40B4-BE49-F238E27FC236}">
                <a16:creationId xmlns:a16="http://schemas.microsoft.com/office/drawing/2014/main" id="{38288EA0-0E06-F842-9B3D-C2586AD2A7EF}"/>
              </a:ext>
            </a:extLst>
          </p:cNvPr>
          <p:cNvSpPr>
            <a:spLocks noGrp="1" noChangeArrowheads="1"/>
          </p:cNvSpPr>
          <p:nvPr>
            <p:ph idx="1"/>
          </p:nvPr>
        </p:nvSpPr>
        <p:spPr>
          <a:xfrm>
            <a:off x="457200" y="1412875"/>
            <a:ext cx="8229600" cy="4525963"/>
          </a:xfrm>
        </p:spPr>
        <p:txBody>
          <a:bodyPr/>
          <a:lstStyle/>
          <a:p>
            <a:endParaRPr lang="en-US" altLang="en-PT"/>
          </a:p>
          <a:p>
            <a:endParaRPr lang="en-US" altLang="en-PT"/>
          </a:p>
          <a:p>
            <a:endParaRPr lang="en-US" altLang="en-PT"/>
          </a:p>
          <a:p>
            <a:endParaRPr lang="en-US" altLang="en-PT"/>
          </a:p>
          <a:p>
            <a:endParaRPr lang="en-US" altLang="en-PT"/>
          </a:p>
          <a:p>
            <a:r>
              <a:rPr lang="en-US" altLang="en-PT"/>
              <a:t>Filters of different size at the same level</a:t>
            </a:r>
          </a:p>
          <a:p>
            <a:r>
              <a:rPr lang="en-US" altLang="en-PT"/>
              <a:t>Capture patterns at different scales</a:t>
            </a:r>
          </a:p>
          <a:p>
            <a:r>
              <a:rPr lang="en-US" altLang="en-PT"/>
              <a:t>Computationally efficient implementation</a:t>
            </a:r>
          </a:p>
        </p:txBody>
      </p:sp>
      <p:sp>
        <p:nvSpPr>
          <p:cNvPr id="46083" name="Footer Placeholder 3">
            <a:extLst>
              <a:ext uri="{FF2B5EF4-FFF2-40B4-BE49-F238E27FC236}">
                <a16:creationId xmlns:a16="http://schemas.microsoft.com/office/drawing/2014/main" id="{4E7B2F03-72E2-C742-8F41-EA208012A5E5}"/>
              </a:ext>
            </a:extLst>
          </p:cNvPr>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pt-PT" altLang="en-PT" sz="1400">
                <a:solidFill>
                  <a:srgbClr val="0000FF"/>
                </a:solidFill>
              </a:rPr>
              <a:t>Computer Vision – TP9 - Introduction to Deep Learning</a:t>
            </a:r>
          </a:p>
        </p:txBody>
      </p:sp>
      <p:pic>
        <p:nvPicPr>
          <p:cNvPr id="46084" name="Picture 6">
            <a:extLst>
              <a:ext uri="{FF2B5EF4-FFF2-40B4-BE49-F238E27FC236}">
                <a16:creationId xmlns:a16="http://schemas.microsoft.com/office/drawing/2014/main" id="{65EFC032-8E25-084F-A3E9-8957161BEA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2025" y="1557338"/>
            <a:ext cx="4679950" cy="264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TextBox 6">
            <a:extLst>
              <a:ext uri="{FF2B5EF4-FFF2-40B4-BE49-F238E27FC236}">
                <a16:creationId xmlns:a16="http://schemas.microsoft.com/office/drawing/2014/main" id="{1DB4302F-5B53-5B45-891A-6AC2D235B47A}"/>
              </a:ext>
            </a:extLst>
          </p:cNvPr>
          <p:cNvSpPr txBox="1">
            <a:spLocks noChangeArrowheads="1"/>
          </p:cNvSpPr>
          <p:nvPr/>
        </p:nvSpPr>
        <p:spPr bwMode="auto">
          <a:xfrm>
            <a:off x="4895850" y="1412875"/>
            <a:ext cx="42481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1200">
                <a:solidFill>
                  <a:schemeClr val="tx1"/>
                </a:solidFill>
              </a:rPr>
              <a:t>K. Szegedy C, Liu W, Jia Y, Sermanet P, Reed S, Anguelov D, Erhan D, Vanhoucke V, Rabinovich A. Going deeper with convolutions. In Proceedings of the IEEE conference on computer vision and pattern recognition 2015 (pp. 1-9).</a:t>
            </a:r>
            <a:endParaRPr lang="en-US" altLang="en-US" sz="1200">
              <a:solidFill>
                <a:schemeClr val="tx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a:extLst>
              <a:ext uri="{FF2B5EF4-FFF2-40B4-BE49-F238E27FC236}">
                <a16:creationId xmlns:a16="http://schemas.microsoft.com/office/drawing/2014/main" id="{32B892D9-E0D3-A64F-90FC-E9B7524E619A}"/>
              </a:ext>
            </a:extLst>
          </p:cNvPr>
          <p:cNvSpPr>
            <a:spLocks noGrp="1" noChangeArrowheads="1"/>
          </p:cNvSpPr>
          <p:nvPr>
            <p:ph type="title"/>
          </p:nvPr>
        </p:nvSpPr>
        <p:spPr/>
        <p:txBody>
          <a:bodyPr/>
          <a:lstStyle/>
          <a:p>
            <a:r>
              <a:rPr lang="en-US" altLang="en-PT"/>
              <a:t>DenseNet</a:t>
            </a:r>
          </a:p>
        </p:txBody>
      </p:sp>
      <p:sp>
        <p:nvSpPr>
          <p:cNvPr id="3" name="Content Placeholder 2">
            <a:extLst>
              <a:ext uri="{FF2B5EF4-FFF2-40B4-BE49-F238E27FC236}">
                <a16:creationId xmlns:a16="http://schemas.microsoft.com/office/drawing/2014/main" id="{1EB3B9CD-FCB4-ED47-B930-B812B1CA5467}"/>
              </a:ext>
            </a:extLst>
          </p:cNvPr>
          <p:cNvSpPr>
            <a:spLocks noGrp="1"/>
          </p:cNvSpPr>
          <p:nvPr>
            <p:ph idx="1"/>
          </p:nvPr>
        </p:nvSpPr>
        <p:spPr>
          <a:xfrm>
            <a:off x="457200" y="1600200"/>
            <a:ext cx="8362950" cy="4525963"/>
          </a:xfrm>
        </p:spPr>
        <p:txBody>
          <a:bodyPr/>
          <a:lstStyle/>
          <a:p>
            <a:pPr>
              <a:defRPr/>
            </a:pPr>
            <a:endParaRPr lang="en-US" dirty="0"/>
          </a:p>
          <a:p>
            <a:pPr>
              <a:defRPr/>
            </a:pPr>
            <a:endParaRPr lang="en-US" dirty="0"/>
          </a:p>
          <a:p>
            <a:pPr>
              <a:defRPr/>
            </a:pPr>
            <a:endParaRPr lang="en-US" dirty="0"/>
          </a:p>
          <a:p>
            <a:pPr>
              <a:defRPr/>
            </a:pPr>
            <a:endParaRPr lang="en-US" dirty="0"/>
          </a:p>
          <a:p>
            <a:pPr marL="0" indent="0">
              <a:buFontTx/>
              <a:buNone/>
              <a:defRPr/>
            </a:pPr>
            <a:endParaRPr lang="en-US" dirty="0"/>
          </a:p>
          <a:p>
            <a:pPr marL="0" indent="0">
              <a:buFontTx/>
              <a:buNone/>
              <a:defRPr/>
            </a:pPr>
            <a:endParaRPr lang="en-US" dirty="0"/>
          </a:p>
          <a:p>
            <a:pPr>
              <a:defRPr/>
            </a:pPr>
            <a:r>
              <a:rPr lang="en-US" dirty="0"/>
              <a:t>Each layer connected to all previous layers</a:t>
            </a:r>
          </a:p>
          <a:p>
            <a:pPr>
              <a:defRPr/>
            </a:pPr>
            <a:r>
              <a:rPr lang="en-US" dirty="0"/>
              <a:t>Alleviate vanishing gradient problem</a:t>
            </a:r>
          </a:p>
        </p:txBody>
      </p:sp>
      <p:sp>
        <p:nvSpPr>
          <p:cNvPr id="47107" name="Footer Placeholder 3">
            <a:extLst>
              <a:ext uri="{FF2B5EF4-FFF2-40B4-BE49-F238E27FC236}">
                <a16:creationId xmlns:a16="http://schemas.microsoft.com/office/drawing/2014/main" id="{9CCC02F5-F8CC-B342-90DF-7DB6A26FFB4B}"/>
              </a:ext>
            </a:extLst>
          </p:cNvPr>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pt-PT" altLang="en-PT" sz="1400">
                <a:solidFill>
                  <a:srgbClr val="0000FF"/>
                </a:solidFill>
              </a:rPr>
              <a:t>Computer Vision – TP9 - Introduction to Deep Learning</a:t>
            </a:r>
          </a:p>
        </p:txBody>
      </p:sp>
      <p:pic>
        <p:nvPicPr>
          <p:cNvPr id="47108" name="Imagem 3">
            <a:extLst>
              <a:ext uri="{FF2B5EF4-FFF2-40B4-BE49-F238E27FC236}">
                <a16:creationId xmlns:a16="http://schemas.microsoft.com/office/drawing/2014/main" id="{4817DE6B-5DD3-3D48-BECC-F384A4393C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125538"/>
            <a:ext cx="4968875" cy="371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TextBox 6">
            <a:extLst>
              <a:ext uri="{FF2B5EF4-FFF2-40B4-BE49-F238E27FC236}">
                <a16:creationId xmlns:a16="http://schemas.microsoft.com/office/drawing/2014/main" id="{E99C1FEB-D9BF-BC4C-9A7D-6C30A2EAA760}"/>
              </a:ext>
            </a:extLst>
          </p:cNvPr>
          <p:cNvSpPr txBox="1">
            <a:spLocks noChangeArrowheads="1"/>
          </p:cNvSpPr>
          <p:nvPr/>
        </p:nvSpPr>
        <p:spPr bwMode="auto">
          <a:xfrm>
            <a:off x="4438650" y="1539875"/>
            <a:ext cx="42481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1200" dirty="0">
                <a:solidFill>
                  <a:schemeClr val="tx1"/>
                </a:solidFill>
              </a:rPr>
              <a:t>Huang G, Liu Z, Van Der </a:t>
            </a:r>
            <a:r>
              <a:rPr lang="en-GB" altLang="en-US" sz="1200" dirty="0" err="1">
                <a:solidFill>
                  <a:schemeClr val="tx1"/>
                </a:solidFill>
              </a:rPr>
              <a:t>Maaten</a:t>
            </a:r>
            <a:r>
              <a:rPr lang="en-GB" altLang="en-US" sz="1200" dirty="0">
                <a:solidFill>
                  <a:schemeClr val="tx1"/>
                </a:solidFill>
              </a:rPr>
              <a:t> L, Weinberger KQ. Densely connected convolutional networks. In Proceedings of the IEEE conference on computer vision and pattern recognition 2017 (pp. 4700-4708).</a:t>
            </a:r>
            <a:endParaRPr lang="en-US" altLang="en-US" sz="1200" dirty="0">
              <a:solidFill>
                <a:schemeClr val="tx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a:extLst>
              <a:ext uri="{FF2B5EF4-FFF2-40B4-BE49-F238E27FC236}">
                <a16:creationId xmlns:a16="http://schemas.microsoft.com/office/drawing/2014/main" id="{04FE2A5E-4F2B-8146-ADF6-D34E1178A5E0}"/>
              </a:ext>
            </a:extLst>
          </p:cNvPr>
          <p:cNvSpPr>
            <a:spLocks noGrp="1" noChangeArrowheads="1"/>
          </p:cNvSpPr>
          <p:nvPr>
            <p:ph type="title"/>
          </p:nvPr>
        </p:nvSpPr>
        <p:spPr/>
        <p:txBody>
          <a:bodyPr/>
          <a:lstStyle/>
          <a:p>
            <a:r>
              <a:rPr lang="en-US" altLang="en-PT"/>
              <a:t>EfficientNet</a:t>
            </a:r>
          </a:p>
        </p:txBody>
      </p:sp>
      <p:sp>
        <p:nvSpPr>
          <p:cNvPr id="48130" name="Content Placeholder 2">
            <a:extLst>
              <a:ext uri="{FF2B5EF4-FFF2-40B4-BE49-F238E27FC236}">
                <a16:creationId xmlns:a16="http://schemas.microsoft.com/office/drawing/2014/main" id="{856AA4EB-0775-0D4D-A145-8C7EDA1215E6}"/>
              </a:ext>
            </a:extLst>
          </p:cNvPr>
          <p:cNvSpPr>
            <a:spLocks noGrp="1" noChangeArrowheads="1"/>
          </p:cNvSpPr>
          <p:nvPr>
            <p:ph idx="1"/>
          </p:nvPr>
        </p:nvSpPr>
        <p:spPr/>
        <p:txBody>
          <a:bodyPr/>
          <a:lstStyle/>
          <a:p>
            <a:endParaRPr lang="en-US" altLang="en-PT"/>
          </a:p>
          <a:p>
            <a:endParaRPr lang="en-US" altLang="en-PT"/>
          </a:p>
          <a:p>
            <a:endParaRPr lang="en-US" altLang="en-PT"/>
          </a:p>
          <a:p>
            <a:endParaRPr lang="en-US" altLang="en-PT"/>
          </a:p>
          <a:p>
            <a:endParaRPr lang="en-US" altLang="en-PT"/>
          </a:p>
          <a:p>
            <a:endParaRPr lang="en-US" altLang="en-PT"/>
          </a:p>
          <a:p>
            <a:r>
              <a:rPr lang="en-US" altLang="en-PT"/>
              <a:t>Systematic approach to scale depth, width, and image resolution</a:t>
            </a:r>
          </a:p>
        </p:txBody>
      </p:sp>
      <p:sp>
        <p:nvSpPr>
          <p:cNvPr id="48131" name="Footer Placeholder 3">
            <a:extLst>
              <a:ext uri="{FF2B5EF4-FFF2-40B4-BE49-F238E27FC236}">
                <a16:creationId xmlns:a16="http://schemas.microsoft.com/office/drawing/2014/main" id="{6F0CD8DB-ABE2-BC46-B61F-0A32368E11FB}"/>
              </a:ext>
            </a:extLst>
          </p:cNvPr>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pt-PT" altLang="en-PT" sz="1400">
                <a:solidFill>
                  <a:srgbClr val="0000FF"/>
                </a:solidFill>
              </a:rPr>
              <a:t>Computer Vision – TP9 - Introduction to Deep Learning</a:t>
            </a:r>
          </a:p>
        </p:txBody>
      </p:sp>
      <p:pic>
        <p:nvPicPr>
          <p:cNvPr id="48132" name="Picture 4">
            <a:extLst>
              <a:ext uri="{FF2B5EF4-FFF2-40B4-BE49-F238E27FC236}">
                <a16:creationId xmlns:a16="http://schemas.microsoft.com/office/drawing/2014/main" id="{59E9FEE6-5010-3749-AB8E-D1282B6DD1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900" y="1536700"/>
            <a:ext cx="795020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TextBox 5">
            <a:extLst>
              <a:ext uri="{FF2B5EF4-FFF2-40B4-BE49-F238E27FC236}">
                <a16:creationId xmlns:a16="http://schemas.microsoft.com/office/drawing/2014/main" id="{6891F375-A502-1B4B-9675-EA4476DA2679}"/>
              </a:ext>
            </a:extLst>
          </p:cNvPr>
          <p:cNvSpPr txBox="1">
            <a:spLocks noChangeArrowheads="1"/>
          </p:cNvSpPr>
          <p:nvPr/>
        </p:nvSpPr>
        <p:spPr bwMode="auto">
          <a:xfrm>
            <a:off x="107950" y="1373188"/>
            <a:ext cx="33845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1200">
                <a:solidFill>
                  <a:schemeClr val="tx1"/>
                </a:solidFill>
              </a:rPr>
              <a:t>Tan M, Le Q. Efficientnet: Rethinking model scaling for convolutional neural networks. InInternational Conference on Machine Learning 2019 May 24 (pp. 6105-6114). PMLR.</a:t>
            </a:r>
            <a:endParaRPr lang="en-US" altLang="en-US" sz="1200">
              <a:solidFill>
                <a:schemeClr val="tx1"/>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a:extLst>
              <a:ext uri="{FF2B5EF4-FFF2-40B4-BE49-F238E27FC236}">
                <a16:creationId xmlns:a16="http://schemas.microsoft.com/office/drawing/2014/main" id="{6EF3E6EF-7C0F-8145-90C1-7922F4EF84DE}"/>
              </a:ext>
            </a:extLst>
          </p:cNvPr>
          <p:cNvSpPr>
            <a:spLocks noGrp="1" noChangeArrowheads="1"/>
          </p:cNvSpPr>
          <p:nvPr>
            <p:ph type="title"/>
          </p:nvPr>
        </p:nvSpPr>
        <p:spPr/>
        <p:txBody>
          <a:bodyPr/>
          <a:lstStyle/>
          <a:p>
            <a:r>
              <a:rPr lang="en-US" altLang="en-US"/>
              <a:t>Application challenges</a:t>
            </a:r>
          </a:p>
        </p:txBody>
      </p:sp>
      <p:sp>
        <p:nvSpPr>
          <p:cNvPr id="49154" name="Content Placeholder 2">
            <a:extLst>
              <a:ext uri="{FF2B5EF4-FFF2-40B4-BE49-F238E27FC236}">
                <a16:creationId xmlns:a16="http://schemas.microsoft.com/office/drawing/2014/main" id="{95F6CA7C-F864-A745-A1EF-7C3C9A284F5A}"/>
              </a:ext>
            </a:extLst>
          </p:cNvPr>
          <p:cNvSpPr>
            <a:spLocks noGrp="1" noChangeArrowheads="1"/>
          </p:cNvSpPr>
          <p:nvPr>
            <p:ph idx="1"/>
          </p:nvPr>
        </p:nvSpPr>
        <p:spPr/>
        <p:txBody>
          <a:bodyPr/>
          <a:lstStyle/>
          <a:p>
            <a:r>
              <a:rPr lang="en-US" altLang="en-US" sz="2800"/>
              <a:t>Great results! But…</a:t>
            </a:r>
          </a:p>
          <a:p>
            <a:pPr lvl="1"/>
            <a:r>
              <a:rPr lang="en-US" altLang="en-US" sz="2400"/>
              <a:t>Difficult to select best architecture for a problem</a:t>
            </a:r>
          </a:p>
          <a:p>
            <a:pPr lvl="1"/>
            <a:r>
              <a:rPr lang="en-US" altLang="en-US" sz="2400"/>
              <a:t>Require new training for each task/configuration</a:t>
            </a:r>
          </a:p>
          <a:p>
            <a:pPr lvl="1"/>
            <a:r>
              <a:rPr lang="en-US" altLang="en-US" sz="2400"/>
              <a:t>(Most commonly) require a large training dataset to generalize well</a:t>
            </a:r>
          </a:p>
          <a:p>
            <a:pPr lvl="2"/>
            <a:r>
              <a:rPr lang="en-US" altLang="en-US"/>
              <a:t>Data augmentation, weight regularization, transfer learning, etc. (we will see them next week)</a:t>
            </a:r>
          </a:p>
          <a:p>
            <a:pPr lvl="1"/>
            <a:r>
              <a:rPr lang="en-US" altLang="en-US" sz="2400"/>
              <a:t>Still not fully understood why it works so well</a:t>
            </a:r>
          </a:p>
          <a:p>
            <a:pPr lvl="2"/>
            <a:r>
              <a:rPr lang="en-US" altLang="en-US"/>
              <a:t>Recent effort to add explainability</a:t>
            </a:r>
          </a:p>
          <a:p>
            <a:pPr lvl="2"/>
            <a:r>
              <a:rPr lang="en-US" altLang="en-US"/>
              <a:t>Unstable against adversarial examples</a:t>
            </a:r>
          </a:p>
        </p:txBody>
      </p:sp>
      <p:sp>
        <p:nvSpPr>
          <p:cNvPr id="49155" name="Footer Placeholder 3">
            <a:extLst>
              <a:ext uri="{FF2B5EF4-FFF2-40B4-BE49-F238E27FC236}">
                <a16:creationId xmlns:a16="http://schemas.microsoft.com/office/drawing/2014/main" id="{0271AA8E-9FAB-514E-A1CB-862AE10F0A8E}"/>
              </a:ext>
            </a:extLst>
          </p:cNvPr>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PT" altLang="en-US" sz="1400">
                <a:solidFill>
                  <a:srgbClr val="0000FF"/>
                </a:solidFill>
              </a:rPr>
              <a:t>Computer Vision – TP9 - Introduction to Deep Learning</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a:extLst>
              <a:ext uri="{FF2B5EF4-FFF2-40B4-BE49-F238E27FC236}">
                <a16:creationId xmlns:a16="http://schemas.microsoft.com/office/drawing/2014/main" id="{46EB7406-87EB-C042-B058-748C61D0AED9}"/>
              </a:ext>
            </a:extLst>
          </p:cNvPr>
          <p:cNvSpPr>
            <a:spLocks noGrp="1" noChangeArrowheads="1"/>
          </p:cNvSpPr>
          <p:nvPr>
            <p:ph type="title"/>
          </p:nvPr>
        </p:nvSpPr>
        <p:spPr/>
        <p:txBody>
          <a:bodyPr/>
          <a:lstStyle/>
          <a:p>
            <a:r>
              <a:rPr lang="en-US" altLang="en-US"/>
              <a:t>To know more…</a:t>
            </a:r>
          </a:p>
        </p:txBody>
      </p:sp>
      <p:sp>
        <p:nvSpPr>
          <p:cNvPr id="51202" name="Content Placeholder 2">
            <a:extLst>
              <a:ext uri="{FF2B5EF4-FFF2-40B4-BE49-F238E27FC236}">
                <a16:creationId xmlns:a16="http://schemas.microsoft.com/office/drawing/2014/main" id="{A40AD041-443B-A54A-9E0D-48C11A22F11E}"/>
              </a:ext>
            </a:extLst>
          </p:cNvPr>
          <p:cNvSpPr>
            <a:spLocks noGrp="1" noChangeArrowheads="1"/>
          </p:cNvSpPr>
          <p:nvPr>
            <p:ph idx="1"/>
          </p:nvPr>
        </p:nvSpPr>
        <p:spPr/>
        <p:txBody>
          <a:bodyPr/>
          <a:lstStyle/>
          <a:p>
            <a:r>
              <a:rPr lang="en-US" altLang="en-US" sz="2600" dirty="0"/>
              <a:t>Theory</a:t>
            </a:r>
          </a:p>
          <a:p>
            <a:pPr lvl="1"/>
            <a:r>
              <a:rPr lang="en-US" altLang="en-US" sz="1800" dirty="0"/>
              <a:t>I. Goodfellow, Y. </a:t>
            </a:r>
            <a:r>
              <a:rPr lang="en-US" altLang="en-US" sz="1800" dirty="0" err="1"/>
              <a:t>Bengio</a:t>
            </a:r>
            <a:r>
              <a:rPr lang="en-US" altLang="en-US" sz="1800" dirty="0"/>
              <a:t>, and A. Courville. Deep learning. Vol. 1. Cambridge: MIT press, 2016. (https://</a:t>
            </a:r>
            <a:r>
              <a:rPr lang="en-US" altLang="en-US" sz="1800" dirty="0" err="1"/>
              <a:t>www.deeplearningbook.org</a:t>
            </a:r>
            <a:r>
              <a:rPr lang="en-US" altLang="en-US" sz="1800" dirty="0"/>
              <a:t>/)</a:t>
            </a:r>
          </a:p>
          <a:p>
            <a:endParaRPr lang="en-US" altLang="en-US" sz="2600" dirty="0"/>
          </a:p>
          <a:p>
            <a:r>
              <a:rPr lang="en-US" altLang="en-US" sz="2600" dirty="0"/>
              <a:t>Survey papers</a:t>
            </a:r>
          </a:p>
          <a:p>
            <a:pPr lvl="1"/>
            <a:r>
              <a:rPr lang="en-US" altLang="en-US" sz="1800" dirty="0"/>
              <a:t>"Deep Learning for Visual Understanding," in IEEE Signal Processing Magazine, vol. 34, no. 6, Nov. 2017.</a:t>
            </a:r>
          </a:p>
          <a:p>
            <a:pPr marL="457200" lvl="1" indent="0">
              <a:buNone/>
            </a:pPr>
            <a:endParaRPr lang="en-US" altLang="en-US" sz="1800" dirty="0"/>
          </a:p>
          <a:p>
            <a:r>
              <a:rPr lang="en-US" altLang="en-US" sz="2600" dirty="0"/>
              <a:t>Tutorials</a:t>
            </a:r>
          </a:p>
          <a:p>
            <a:pPr lvl="1"/>
            <a:r>
              <a:rPr lang="en-US" altLang="en-US" sz="1800" dirty="0" err="1"/>
              <a:t>Tensorflow</a:t>
            </a:r>
            <a:r>
              <a:rPr lang="en-US" altLang="en-US" sz="1800" dirty="0"/>
              <a:t> tutorials (https://</a:t>
            </a:r>
            <a:r>
              <a:rPr lang="en-US" altLang="en-US" sz="1800" dirty="0" err="1"/>
              <a:t>www.tensorflow.org</a:t>
            </a:r>
            <a:r>
              <a:rPr lang="en-US" altLang="en-US" sz="1800" dirty="0"/>
              <a:t>/tutorials)</a:t>
            </a:r>
          </a:p>
        </p:txBody>
      </p:sp>
      <p:sp>
        <p:nvSpPr>
          <p:cNvPr id="51203" name="Footer Placeholder 3">
            <a:extLst>
              <a:ext uri="{FF2B5EF4-FFF2-40B4-BE49-F238E27FC236}">
                <a16:creationId xmlns:a16="http://schemas.microsoft.com/office/drawing/2014/main" id="{F9E824FD-65D0-8A4E-B67C-17E872881F3D}"/>
              </a:ext>
            </a:extLst>
          </p:cNvPr>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PT" altLang="en-US" sz="1400">
                <a:solidFill>
                  <a:srgbClr val="0000FF"/>
                </a:solidFill>
              </a:rPr>
              <a:t>Computer Vision – TP9 - Introduction to Deep Learning</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Marcador de Posição do Rodapé 3">
            <a:extLst>
              <a:ext uri="{FF2B5EF4-FFF2-40B4-BE49-F238E27FC236}">
                <a16:creationId xmlns:a16="http://schemas.microsoft.com/office/drawing/2014/main" id="{A1D0D7D0-19AD-504F-A94A-89CCE138B962}"/>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PT" altLang="pt-PT" sz="1400">
                <a:solidFill>
                  <a:srgbClr val="0000FF"/>
                </a:solidFill>
              </a:rPr>
              <a:t>Computer Vision – TP9 - Introduction to Deep Learning</a:t>
            </a:r>
          </a:p>
        </p:txBody>
      </p:sp>
      <p:sp>
        <p:nvSpPr>
          <p:cNvPr id="20482" name="Rectangle 2">
            <a:extLst>
              <a:ext uri="{FF2B5EF4-FFF2-40B4-BE49-F238E27FC236}">
                <a16:creationId xmlns:a16="http://schemas.microsoft.com/office/drawing/2014/main" id="{EBBA1D02-F1DF-7C4F-82C0-0ED40C4C2845}"/>
              </a:ext>
            </a:extLst>
          </p:cNvPr>
          <p:cNvSpPr>
            <a:spLocks noGrp="1" noChangeArrowheads="1"/>
          </p:cNvSpPr>
          <p:nvPr>
            <p:ph type="title"/>
          </p:nvPr>
        </p:nvSpPr>
        <p:spPr/>
        <p:txBody>
          <a:bodyPr/>
          <a:lstStyle/>
          <a:p>
            <a:pPr eaLnBrk="1" hangingPunct="1"/>
            <a:r>
              <a:rPr lang="en-US" altLang="pt-PT" sz="4000"/>
              <a:t>Deep learning: </a:t>
            </a:r>
            <a:br>
              <a:rPr lang="en-US" altLang="pt-PT" sz="4000"/>
            </a:br>
            <a:r>
              <a:rPr lang="en-US" altLang="pt-PT" sz="4000"/>
              <a:t>did you hear about that?</a:t>
            </a:r>
          </a:p>
        </p:txBody>
      </p:sp>
      <p:sp>
        <p:nvSpPr>
          <p:cNvPr id="20483" name="Rectangle 3">
            <a:extLst>
              <a:ext uri="{FF2B5EF4-FFF2-40B4-BE49-F238E27FC236}">
                <a16:creationId xmlns:a16="http://schemas.microsoft.com/office/drawing/2014/main" id="{3D316FF6-2866-204F-A1B7-0B4576CC318A}"/>
              </a:ext>
            </a:extLst>
          </p:cNvPr>
          <p:cNvSpPr>
            <a:spLocks noGrp="1" noChangeArrowheads="1"/>
          </p:cNvSpPr>
          <p:nvPr>
            <p:ph type="body" idx="1"/>
          </p:nvPr>
        </p:nvSpPr>
        <p:spPr>
          <a:xfrm>
            <a:off x="457200" y="1600200"/>
            <a:ext cx="4114800" cy="3700463"/>
          </a:xfrm>
        </p:spPr>
        <p:txBody>
          <a:bodyPr/>
          <a:lstStyle/>
          <a:p>
            <a:pPr eaLnBrk="1" hangingPunct="1"/>
            <a:r>
              <a:rPr lang="en-US" altLang="pt-PT" sz="2400" dirty="0"/>
              <a:t>Google image recognition </a:t>
            </a:r>
          </a:p>
          <a:p>
            <a:pPr eaLnBrk="1" hangingPunct="1"/>
            <a:r>
              <a:rPr lang="en-US" altLang="pt-PT" sz="2400" dirty="0"/>
              <a:t>Facebook face recognition</a:t>
            </a:r>
          </a:p>
          <a:p>
            <a:pPr eaLnBrk="1" hangingPunct="1"/>
            <a:r>
              <a:rPr lang="en-US" altLang="pt-PT" sz="2400" dirty="0"/>
              <a:t>Image caption generation</a:t>
            </a:r>
          </a:p>
          <a:p>
            <a:pPr eaLnBrk="1" hangingPunct="1"/>
            <a:r>
              <a:rPr lang="en-US" altLang="pt-PT" sz="2400" dirty="0"/>
              <a:t>Google translator</a:t>
            </a:r>
          </a:p>
          <a:p>
            <a:pPr eaLnBrk="1" hangingPunct="1"/>
            <a:r>
              <a:rPr lang="en-US" altLang="pt-PT" sz="2400" dirty="0"/>
              <a:t>DeepMind AlphaGo player</a:t>
            </a:r>
          </a:p>
          <a:p>
            <a:pPr eaLnBrk="1" hangingPunct="1"/>
            <a:r>
              <a:rPr lang="en-US" altLang="pt-PT" sz="2400" dirty="0"/>
              <a:t>Netflix, Amazon, Spotify recommendation engines</a:t>
            </a:r>
          </a:p>
          <a:p>
            <a:pPr eaLnBrk="1" hangingPunct="1"/>
            <a:r>
              <a:rPr lang="en-US" altLang="pt-PT" sz="2400" dirty="0"/>
              <a:t>Protein folding</a:t>
            </a:r>
          </a:p>
          <a:p>
            <a:pPr eaLnBrk="1" hangingPunct="1"/>
            <a:r>
              <a:rPr lang="en-US" altLang="pt-PT" sz="2400" dirty="0"/>
              <a:t>Sentiment analysis</a:t>
            </a:r>
          </a:p>
          <a:p>
            <a:pPr eaLnBrk="1" hangingPunct="1"/>
            <a:r>
              <a:rPr lang="en-US" altLang="pt-PT" sz="2400" dirty="0" err="1"/>
              <a:t>Etc</a:t>
            </a:r>
            <a:r>
              <a:rPr lang="en-US" altLang="pt-PT" sz="2400" dirty="0"/>
              <a:t>…</a:t>
            </a:r>
          </a:p>
        </p:txBody>
      </p:sp>
      <p:pic>
        <p:nvPicPr>
          <p:cNvPr id="20484" name="Picture 5">
            <a:extLst>
              <a:ext uri="{FF2B5EF4-FFF2-40B4-BE49-F238E27FC236}">
                <a16:creationId xmlns:a16="http://schemas.microsoft.com/office/drawing/2014/main" id="{3893F320-6965-A747-963B-4F61ADD388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4030663"/>
            <a:ext cx="2286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2">
            <a:extLst>
              <a:ext uri="{FF2B5EF4-FFF2-40B4-BE49-F238E27FC236}">
                <a16:creationId xmlns:a16="http://schemas.microsoft.com/office/drawing/2014/main" id="{5BF26063-99C0-6E49-BE16-8E355C9AA7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1243"/>
          <a:stretch>
            <a:fillRect/>
          </a:stretch>
        </p:blipFill>
        <p:spPr bwMode="auto">
          <a:xfrm>
            <a:off x="6316663" y="4659313"/>
            <a:ext cx="2771775"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6">
            <a:extLst>
              <a:ext uri="{FF2B5EF4-FFF2-40B4-BE49-F238E27FC236}">
                <a16:creationId xmlns:a16="http://schemas.microsoft.com/office/drawing/2014/main" id="{F21A0AB1-E2E6-AF46-9509-E3C0CA81A1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0325" y="2840038"/>
            <a:ext cx="2678113"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4">
            <a:extLst>
              <a:ext uri="{FF2B5EF4-FFF2-40B4-BE49-F238E27FC236}">
                <a16:creationId xmlns:a16="http://schemas.microsoft.com/office/drawing/2014/main" id="{CCCBF6DF-AA1A-AC43-A617-B442DDFEF5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3913" y="1647825"/>
            <a:ext cx="2674937"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a:extLst>
              <a:ext uri="{FF2B5EF4-FFF2-40B4-BE49-F238E27FC236}">
                <a16:creationId xmlns:a16="http://schemas.microsoft.com/office/drawing/2014/main" id="{32D9DB69-2FBE-B84E-AE6C-3BEEF82A146E}"/>
              </a:ext>
            </a:extLst>
          </p:cNvPr>
          <p:cNvSpPr>
            <a:spLocks noGrp="1" noChangeArrowheads="1"/>
          </p:cNvSpPr>
          <p:nvPr>
            <p:ph type="title"/>
          </p:nvPr>
        </p:nvSpPr>
        <p:spPr/>
        <p:txBody>
          <a:bodyPr/>
          <a:lstStyle/>
          <a:p>
            <a:r>
              <a:rPr lang="en-US" altLang="en-US"/>
              <a:t>To start coding</a:t>
            </a:r>
          </a:p>
        </p:txBody>
      </p:sp>
      <p:sp>
        <p:nvSpPr>
          <p:cNvPr id="52226" name="Content Placeholder 2">
            <a:extLst>
              <a:ext uri="{FF2B5EF4-FFF2-40B4-BE49-F238E27FC236}">
                <a16:creationId xmlns:a16="http://schemas.microsoft.com/office/drawing/2014/main" id="{F2ED75DA-E695-6B44-92DB-EBD37891B7DB}"/>
              </a:ext>
            </a:extLst>
          </p:cNvPr>
          <p:cNvSpPr>
            <a:spLocks noGrp="1" noChangeArrowheads="1"/>
          </p:cNvSpPr>
          <p:nvPr>
            <p:ph idx="1"/>
          </p:nvPr>
        </p:nvSpPr>
        <p:spPr/>
        <p:txBody>
          <a:bodyPr/>
          <a:lstStyle/>
          <a:p>
            <a:r>
              <a:rPr lang="en-US" altLang="en-US" sz="2800"/>
              <a:t>Coding frameworks for deep learning</a:t>
            </a:r>
          </a:p>
          <a:p>
            <a:pPr lvl="1"/>
            <a:r>
              <a:rPr lang="en-US" altLang="en-US" sz="1800"/>
              <a:t>TensorFlow (https://www.tensorflow.org/), </a:t>
            </a:r>
          </a:p>
          <a:p>
            <a:pPr lvl="2"/>
            <a:r>
              <a:rPr lang="en-US" altLang="en-US" sz="1400"/>
              <a:t>Version 2 recommended! (it contains Keras)</a:t>
            </a:r>
          </a:p>
          <a:p>
            <a:pPr lvl="1"/>
            <a:r>
              <a:rPr lang="en-US" altLang="en-US" sz="1800"/>
              <a:t>PyTorch (https://pytorch.org/), </a:t>
            </a:r>
          </a:p>
          <a:p>
            <a:pPr lvl="1"/>
            <a:r>
              <a:rPr lang="en-US" altLang="en-US" sz="1800"/>
              <a:t>Theano (http://deeplearning.net/software/theano/), </a:t>
            </a:r>
          </a:p>
          <a:p>
            <a:pPr lvl="1"/>
            <a:r>
              <a:rPr lang="en-US" altLang="en-US" sz="1800"/>
              <a:t>etc.</a:t>
            </a:r>
          </a:p>
          <a:p>
            <a:r>
              <a:rPr lang="en-US" altLang="en-US" sz="2800"/>
              <a:t>High-level wrappers</a:t>
            </a:r>
          </a:p>
          <a:p>
            <a:pPr lvl="1"/>
            <a:r>
              <a:rPr lang="en-US" altLang="en-US" sz="1800"/>
              <a:t>Keras (https://keras.io/), </a:t>
            </a:r>
          </a:p>
          <a:p>
            <a:pPr lvl="1"/>
            <a:r>
              <a:rPr lang="en-US" altLang="en-US" sz="1800"/>
              <a:t>TensorLayer (https://tensorlayer.readthedocs.io/en/stable/), </a:t>
            </a:r>
          </a:p>
          <a:p>
            <a:pPr lvl="1"/>
            <a:r>
              <a:rPr lang="en-US" altLang="en-US" sz="1800"/>
              <a:t>Lasagne (https://lasagne.readthedocs.io/en/latest/), </a:t>
            </a:r>
          </a:p>
          <a:p>
            <a:pPr lvl="1"/>
            <a:r>
              <a:rPr lang="en-US" altLang="en-US" sz="1800"/>
              <a:t>etc.</a:t>
            </a:r>
          </a:p>
          <a:p>
            <a:r>
              <a:rPr lang="en-US" altLang="en-US" sz="2800"/>
              <a:t>GPU strongly recommended!</a:t>
            </a:r>
          </a:p>
        </p:txBody>
      </p:sp>
      <p:sp>
        <p:nvSpPr>
          <p:cNvPr id="52227" name="Footer Placeholder 3">
            <a:extLst>
              <a:ext uri="{FF2B5EF4-FFF2-40B4-BE49-F238E27FC236}">
                <a16:creationId xmlns:a16="http://schemas.microsoft.com/office/drawing/2014/main" id="{869437DB-1F70-0246-841C-6D2666827ADA}"/>
              </a:ext>
            </a:extLst>
          </p:cNvPr>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PT" altLang="en-US" sz="1400">
                <a:solidFill>
                  <a:srgbClr val="0000FF"/>
                </a:solidFill>
              </a:rPr>
              <a:t>Computer Vision – TP9 - Introduction to Deep Learning</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a:extLst>
              <a:ext uri="{FF2B5EF4-FFF2-40B4-BE49-F238E27FC236}">
                <a16:creationId xmlns:a16="http://schemas.microsoft.com/office/drawing/2014/main" id="{E48A874C-CF5B-964A-AAF1-88B940B367C8}"/>
              </a:ext>
            </a:extLst>
          </p:cNvPr>
          <p:cNvSpPr>
            <a:spLocks noGrp="1" noChangeArrowheads="1"/>
          </p:cNvSpPr>
          <p:nvPr>
            <p:ph type="title"/>
          </p:nvPr>
        </p:nvSpPr>
        <p:spPr/>
        <p:txBody>
          <a:bodyPr/>
          <a:lstStyle/>
          <a:p>
            <a:r>
              <a:rPr lang="en-US" altLang="en-PT"/>
              <a:t>Deep learning </a:t>
            </a:r>
            <a:br>
              <a:rPr lang="en-US" altLang="en-PT"/>
            </a:br>
            <a:r>
              <a:rPr lang="en-US" altLang="en-PT"/>
              <a:t>and Computer Vision</a:t>
            </a:r>
          </a:p>
        </p:txBody>
      </p:sp>
      <p:sp>
        <p:nvSpPr>
          <p:cNvPr id="21506" name="Footer Placeholder 3">
            <a:extLst>
              <a:ext uri="{FF2B5EF4-FFF2-40B4-BE49-F238E27FC236}">
                <a16:creationId xmlns:a16="http://schemas.microsoft.com/office/drawing/2014/main" id="{4E0349AD-731C-BC4A-BCE6-DD701AE08BA0}"/>
              </a:ext>
            </a:extLst>
          </p:cNvPr>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pt-PT" altLang="en-PT" sz="1400">
                <a:solidFill>
                  <a:srgbClr val="0000FF"/>
                </a:solidFill>
              </a:rPr>
              <a:t>Computer Vision – TP9 - Introduction to Deep Learning</a:t>
            </a:r>
          </a:p>
        </p:txBody>
      </p:sp>
      <p:pic>
        <p:nvPicPr>
          <p:cNvPr id="21507" name="Picture 4">
            <a:extLst>
              <a:ext uri="{FF2B5EF4-FFF2-40B4-BE49-F238E27FC236}">
                <a16:creationId xmlns:a16="http://schemas.microsoft.com/office/drawing/2014/main" id="{37B5DEAC-98C4-3C49-AA6C-A351C5B5B4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738" y="1989138"/>
            <a:ext cx="8518525"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Box 5">
            <a:extLst>
              <a:ext uri="{FF2B5EF4-FFF2-40B4-BE49-F238E27FC236}">
                <a16:creationId xmlns:a16="http://schemas.microsoft.com/office/drawing/2014/main" id="{83DEC0EB-5472-A848-9940-7D86E52C5166}"/>
              </a:ext>
            </a:extLst>
          </p:cNvPr>
          <p:cNvSpPr txBox="1">
            <a:spLocks noChangeArrowheads="1"/>
          </p:cNvSpPr>
          <p:nvPr/>
        </p:nvSpPr>
        <p:spPr bwMode="auto">
          <a:xfrm>
            <a:off x="935038" y="5605463"/>
            <a:ext cx="7273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1200">
                <a:solidFill>
                  <a:schemeClr val="tx1"/>
                </a:solidFill>
              </a:rPr>
              <a:t>https://cset.georgetown.edu/wp-content/uploads/CSET-Patent-Landscape-for-Computer-Vision.pdf</a:t>
            </a:r>
            <a:endParaRPr lang="en-US" altLang="en-US" sz="1200">
              <a:solidFill>
                <a:schemeClr val="tx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id="{62A99B53-3D94-2948-A412-ABC9C6213816}"/>
              </a:ext>
            </a:extLst>
          </p:cNvPr>
          <p:cNvSpPr>
            <a:spLocks noGrp="1" noChangeArrowheads="1"/>
          </p:cNvSpPr>
          <p:nvPr>
            <p:ph type="title"/>
          </p:nvPr>
        </p:nvSpPr>
        <p:spPr/>
        <p:txBody>
          <a:bodyPr/>
          <a:lstStyle/>
          <a:p>
            <a:r>
              <a:rPr lang="en-US" altLang="en-US"/>
              <a:t>More specifically</a:t>
            </a:r>
          </a:p>
        </p:txBody>
      </p:sp>
      <p:sp>
        <p:nvSpPr>
          <p:cNvPr id="22530" name="Content Placeholder 2">
            <a:extLst>
              <a:ext uri="{FF2B5EF4-FFF2-40B4-BE49-F238E27FC236}">
                <a16:creationId xmlns:a16="http://schemas.microsoft.com/office/drawing/2014/main" id="{69CF4D44-8B53-4E47-AD00-3A608A902EF0}"/>
              </a:ext>
            </a:extLst>
          </p:cNvPr>
          <p:cNvSpPr>
            <a:spLocks noGrp="1" noChangeArrowheads="1"/>
          </p:cNvSpPr>
          <p:nvPr>
            <p:ph idx="1"/>
          </p:nvPr>
        </p:nvSpPr>
        <p:spPr/>
        <p:txBody>
          <a:bodyPr/>
          <a:lstStyle/>
          <a:p>
            <a:r>
              <a:rPr lang="en-US" altLang="en-US"/>
              <a:t>Deep learning refers to a class of learning algorithms</a:t>
            </a:r>
          </a:p>
          <a:p>
            <a:r>
              <a:rPr lang="en-US" altLang="en-US"/>
              <a:t>They are based on the use of a specific kind of classifiers: neural networks (NNs)</a:t>
            </a:r>
          </a:p>
        </p:txBody>
      </p:sp>
      <p:sp>
        <p:nvSpPr>
          <p:cNvPr id="22531" name="Footer Placeholder 3">
            <a:extLst>
              <a:ext uri="{FF2B5EF4-FFF2-40B4-BE49-F238E27FC236}">
                <a16:creationId xmlns:a16="http://schemas.microsoft.com/office/drawing/2014/main" id="{139CB12C-D4F0-0840-BC62-52EE513E79BC}"/>
              </a:ext>
            </a:extLst>
          </p:cNvPr>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PT" altLang="en-US" sz="1400">
                <a:solidFill>
                  <a:srgbClr val="0000FF"/>
                </a:solidFill>
              </a:rPr>
              <a:t>Computer Vision – TP9 - Introduction to Deep Learning</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Marcador de Posição do Rodapé 3">
            <a:extLst>
              <a:ext uri="{FF2B5EF4-FFF2-40B4-BE49-F238E27FC236}">
                <a16:creationId xmlns:a16="http://schemas.microsoft.com/office/drawing/2014/main" id="{BA8B52ED-04AB-534D-AECE-D4B7103196CB}"/>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PT" altLang="pt-PT" sz="1400">
                <a:solidFill>
                  <a:srgbClr val="0000FF"/>
                </a:solidFill>
              </a:rPr>
              <a:t>Computer Vision – TP9 - Introduction to Deep Learning</a:t>
            </a:r>
          </a:p>
        </p:txBody>
      </p:sp>
      <p:sp>
        <p:nvSpPr>
          <p:cNvPr id="23554" name="Rectangle 2">
            <a:extLst>
              <a:ext uri="{FF2B5EF4-FFF2-40B4-BE49-F238E27FC236}">
                <a16:creationId xmlns:a16="http://schemas.microsoft.com/office/drawing/2014/main" id="{7E14E369-9CEC-DE46-AA39-63BA0242DB1F}"/>
              </a:ext>
            </a:extLst>
          </p:cNvPr>
          <p:cNvSpPr>
            <a:spLocks noGrp="1" noChangeArrowheads="1"/>
          </p:cNvSpPr>
          <p:nvPr>
            <p:ph type="title"/>
          </p:nvPr>
        </p:nvSpPr>
        <p:spPr/>
        <p:txBody>
          <a:bodyPr/>
          <a:lstStyle/>
          <a:p>
            <a:pPr eaLnBrk="1" hangingPunct="1"/>
            <a:r>
              <a:rPr lang="en-US" altLang="pt-PT"/>
              <a:t>Outline</a:t>
            </a:r>
          </a:p>
        </p:txBody>
      </p:sp>
      <p:sp>
        <p:nvSpPr>
          <p:cNvPr id="23555" name="Rectangle 3">
            <a:extLst>
              <a:ext uri="{FF2B5EF4-FFF2-40B4-BE49-F238E27FC236}">
                <a16:creationId xmlns:a16="http://schemas.microsoft.com/office/drawing/2014/main" id="{11DC3EA1-C274-264F-BE56-30E0322188CE}"/>
              </a:ext>
            </a:extLst>
          </p:cNvPr>
          <p:cNvSpPr>
            <a:spLocks noGrp="1" noChangeArrowheads="1"/>
          </p:cNvSpPr>
          <p:nvPr>
            <p:ph type="body" idx="1"/>
          </p:nvPr>
        </p:nvSpPr>
        <p:spPr>
          <a:xfrm>
            <a:off x="457200" y="1600200"/>
            <a:ext cx="8229600" cy="3700463"/>
          </a:xfrm>
        </p:spPr>
        <p:txBody>
          <a:bodyPr/>
          <a:lstStyle/>
          <a:p>
            <a:pPr eaLnBrk="1" hangingPunct="1"/>
            <a:r>
              <a:rPr lang="en-US" altLang="pt-PT">
                <a:solidFill>
                  <a:schemeClr val="bg2"/>
                </a:solidFill>
              </a:rPr>
              <a:t>What is deep learning?</a:t>
            </a:r>
          </a:p>
          <a:p>
            <a:pPr eaLnBrk="1" hangingPunct="1"/>
            <a:r>
              <a:rPr lang="en-US" altLang="pt-PT"/>
              <a:t> Artificial neural networks</a:t>
            </a:r>
          </a:p>
          <a:p>
            <a:pPr eaLnBrk="1" hangingPunct="1"/>
            <a:r>
              <a:rPr lang="en-US" altLang="pt-PT">
                <a:solidFill>
                  <a:schemeClr val="bg2"/>
                </a:solidFill>
              </a:rPr>
              <a:t>Convolutional neural networks</a:t>
            </a:r>
          </a:p>
          <a:p>
            <a:pPr eaLnBrk="1" hangingPunct="1"/>
            <a:r>
              <a:rPr lang="en-US" altLang="pt-PT">
                <a:solidFill>
                  <a:schemeClr val="bg2"/>
                </a:solidFill>
              </a:rPr>
              <a:t>CNN architectures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Marcador de Posição do Rodapé 3">
            <a:extLst>
              <a:ext uri="{FF2B5EF4-FFF2-40B4-BE49-F238E27FC236}">
                <a16:creationId xmlns:a16="http://schemas.microsoft.com/office/drawing/2014/main" id="{D01AB19E-C399-4709-9248-08B348E8DF52}"/>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PT" altLang="pt-PT" sz="1400">
                <a:solidFill>
                  <a:srgbClr val="0000FF"/>
                </a:solidFill>
              </a:rPr>
              <a:t>Computer Vision – TP9 - Introduction to Deep Learning</a:t>
            </a:r>
          </a:p>
        </p:txBody>
      </p:sp>
      <p:sp>
        <p:nvSpPr>
          <p:cNvPr id="22531" name="Rectangle 2">
            <a:extLst>
              <a:ext uri="{FF2B5EF4-FFF2-40B4-BE49-F238E27FC236}">
                <a16:creationId xmlns:a16="http://schemas.microsoft.com/office/drawing/2014/main" id="{80AFA4FB-8B3F-495F-8606-EBF095E6B283}"/>
              </a:ext>
            </a:extLst>
          </p:cNvPr>
          <p:cNvSpPr>
            <a:spLocks noGrp="1" noChangeArrowheads="1"/>
          </p:cNvSpPr>
          <p:nvPr>
            <p:ph type="title"/>
          </p:nvPr>
        </p:nvSpPr>
        <p:spPr/>
        <p:txBody>
          <a:bodyPr/>
          <a:lstStyle/>
          <a:p>
            <a:pPr eaLnBrk="1" hangingPunct="1"/>
            <a:r>
              <a:rPr lang="pt-PT" altLang="pt-PT"/>
              <a:t>Artificial Neuron</a:t>
            </a:r>
          </a:p>
        </p:txBody>
      </p:sp>
      <p:sp>
        <p:nvSpPr>
          <p:cNvPr id="22532" name="Rectangle 3">
            <a:extLst>
              <a:ext uri="{FF2B5EF4-FFF2-40B4-BE49-F238E27FC236}">
                <a16:creationId xmlns:a16="http://schemas.microsoft.com/office/drawing/2014/main" id="{27E8D834-310E-4C78-A8FD-ECD347B9A257}"/>
              </a:ext>
            </a:extLst>
          </p:cNvPr>
          <p:cNvSpPr>
            <a:spLocks noGrp="1" noChangeArrowheads="1"/>
          </p:cNvSpPr>
          <p:nvPr>
            <p:ph type="body" idx="1"/>
          </p:nvPr>
        </p:nvSpPr>
        <p:spPr/>
        <p:txBody>
          <a:bodyPr/>
          <a:lstStyle/>
          <a:p>
            <a:pPr eaLnBrk="1" hangingPunct="1"/>
            <a:r>
              <a:rPr lang="pt-PT" altLang="pt-PT"/>
              <a:t>Also called the </a:t>
            </a:r>
            <a:r>
              <a:rPr lang="pt-PT" altLang="pt-PT" b="1"/>
              <a:t>McCulloch-Pitts neuron</a:t>
            </a:r>
          </a:p>
          <a:p>
            <a:pPr eaLnBrk="1" hangingPunct="1"/>
            <a:r>
              <a:rPr lang="pt-PT" altLang="pt-PT"/>
              <a:t>Passes a </a:t>
            </a:r>
            <a:r>
              <a:rPr lang="pt-PT" altLang="pt-PT" b="1"/>
              <a:t>weighted sum of inputs</a:t>
            </a:r>
            <a:r>
              <a:rPr lang="pt-PT" altLang="pt-PT"/>
              <a:t>, to an </a:t>
            </a:r>
            <a:r>
              <a:rPr lang="pt-PT" altLang="pt-PT" b="1"/>
              <a:t>activation function</a:t>
            </a:r>
            <a:r>
              <a:rPr lang="pt-PT" altLang="pt-PT"/>
              <a:t>, which produces an </a:t>
            </a:r>
            <a:r>
              <a:rPr lang="pt-PT" altLang="pt-PT" b="1"/>
              <a:t>output</a:t>
            </a:r>
            <a:r>
              <a:rPr lang="pt-PT" altLang="pt-PT"/>
              <a:t> value</a:t>
            </a:r>
          </a:p>
        </p:txBody>
      </p:sp>
      <p:sp>
        <p:nvSpPr>
          <p:cNvPr id="22533" name="Rectangle 4">
            <a:extLst>
              <a:ext uri="{FF2B5EF4-FFF2-40B4-BE49-F238E27FC236}">
                <a16:creationId xmlns:a16="http://schemas.microsoft.com/office/drawing/2014/main" id="{01DF94C7-419A-4A28-AABF-223CBA646962}"/>
              </a:ext>
            </a:extLst>
          </p:cNvPr>
          <p:cNvSpPr>
            <a:spLocks noChangeArrowheads="1"/>
          </p:cNvSpPr>
          <p:nvPr/>
        </p:nvSpPr>
        <p:spPr bwMode="auto">
          <a:xfrm>
            <a:off x="395288" y="5805488"/>
            <a:ext cx="83010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pt-PT" sz="1000">
                <a:solidFill>
                  <a:schemeClr val="tx1"/>
                </a:solidFill>
              </a:rPr>
              <a:t>McCulloch, W. and Pitts, W. (1943). A logical calculus of the ideas immanent in nervous activity. Bulletin of Mathematical Biophysics, 7:115 - 133.</a:t>
            </a:r>
            <a:endParaRPr lang="pt-PT" altLang="pt-PT" sz="1000">
              <a:solidFill>
                <a:schemeClr val="tx1"/>
              </a:solidFill>
            </a:endParaRPr>
          </a:p>
        </p:txBody>
      </p:sp>
      <p:pic>
        <p:nvPicPr>
          <p:cNvPr id="22534" name="Picture 6">
            <a:extLst>
              <a:ext uri="{FF2B5EF4-FFF2-40B4-BE49-F238E27FC236}">
                <a16:creationId xmlns:a16="http://schemas.microsoft.com/office/drawing/2014/main" id="{B344D948-A8CC-4101-9EFB-309BD9BD2C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2375" y="4129088"/>
            <a:ext cx="2892425" cy="110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2535" name="Picture 7" descr="Artificial_neuron">
            <a:extLst>
              <a:ext uri="{FF2B5EF4-FFF2-40B4-BE49-F238E27FC236}">
                <a16:creationId xmlns:a16="http://schemas.microsoft.com/office/drawing/2014/main" id="{EBF41165-F773-4C51-AB99-7B70A7BBC7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3789363"/>
            <a:ext cx="2590800"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Marcador de Posição do Rodapé 3">
            <a:extLst>
              <a:ext uri="{FF2B5EF4-FFF2-40B4-BE49-F238E27FC236}">
                <a16:creationId xmlns:a16="http://schemas.microsoft.com/office/drawing/2014/main" id="{E2CEE341-06D2-4023-B174-DF6021A6D083}"/>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PT" altLang="pt-PT" sz="1400">
                <a:solidFill>
                  <a:srgbClr val="0000FF"/>
                </a:solidFill>
              </a:rPr>
              <a:t>Computer Vision – TP9 - Introduction to Deep Learning</a:t>
            </a:r>
          </a:p>
        </p:txBody>
      </p:sp>
      <p:sp>
        <p:nvSpPr>
          <p:cNvPr id="19459" name="Rectangle 2">
            <a:extLst>
              <a:ext uri="{FF2B5EF4-FFF2-40B4-BE49-F238E27FC236}">
                <a16:creationId xmlns:a16="http://schemas.microsoft.com/office/drawing/2014/main" id="{BB479373-3229-4D42-95A2-510CB2FF6A47}"/>
              </a:ext>
            </a:extLst>
          </p:cNvPr>
          <p:cNvSpPr>
            <a:spLocks noGrp="1" noChangeArrowheads="1"/>
          </p:cNvSpPr>
          <p:nvPr>
            <p:ph type="title"/>
          </p:nvPr>
        </p:nvSpPr>
        <p:spPr/>
        <p:txBody>
          <a:bodyPr/>
          <a:lstStyle/>
          <a:p>
            <a:pPr eaLnBrk="1" hangingPunct="1"/>
            <a:r>
              <a:rPr lang="pt-PT" altLang="pt-PT"/>
              <a:t>Sample activation functions</a:t>
            </a:r>
          </a:p>
        </p:txBody>
      </p:sp>
      <p:sp>
        <p:nvSpPr>
          <p:cNvPr id="19460" name="Rectangle 3">
            <a:extLst>
              <a:ext uri="{FF2B5EF4-FFF2-40B4-BE49-F238E27FC236}">
                <a16:creationId xmlns:a16="http://schemas.microsoft.com/office/drawing/2014/main" id="{260F6A0C-187B-4390-8D80-70E7752D0FCF}"/>
              </a:ext>
            </a:extLst>
          </p:cNvPr>
          <p:cNvSpPr>
            <a:spLocks noGrp="1" noChangeArrowheads="1"/>
          </p:cNvSpPr>
          <p:nvPr>
            <p:ph type="body" idx="1"/>
          </p:nvPr>
        </p:nvSpPr>
        <p:spPr/>
        <p:txBody>
          <a:bodyPr/>
          <a:lstStyle/>
          <a:p>
            <a:pPr eaLnBrk="1" hangingPunct="1"/>
            <a:r>
              <a:rPr lang="pt-PT" altLang="pt-PT"/>
              <a:t>Rectified Linear Unit (ReLU)</a:t>
            </a:r>
          </a:p>
          <a:p>
            <a:pPr eaLnBrk="1" hangingPunct="1"/>
            <a:endParaRPr lang="pt-PT" altLang="pt-PT"/>
          </a:p>
          <a:p>
            <a:pPr eaLnBrk="1" hangingPunct="1"/>
            <a:endParaRPr lang="pt-PT" altLang="pt-PT"/>
          </a:p>
          <a:p>
            <a:pPr eaLnBrk="1" hangingPunct="1"/>
            <a:r>
              <a:rPr lang="pt-PT" altLang="pt-PT"/>
              <a:t>Sigmoid function</a:t>
            </a:r>
          </a:p>
        </p:txBody>
      </p:sp>
      <p:pic>
        <p:nvPicPr>
          <p:cNvPr id="19461" name="Picture 7">
            <a:extLst>
              <a:ext uri="{FF2B5EF4-FFF2-40B4-BE49-F238E27FC236}">
                <a16:creationId xmlns:a16="http://schemas.microsoft.com/office/drawing/2014/main" id="{3600B834-D9AB-4AF3-BCB4-2D72BBC9B2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4088" y="3429000"/>
            <a:ext cx="3840162"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aphicFrame>
        <p:nvGraphicFramePr>
          <p:cNvPr id="19462" name="Object 8">
            <a:extLst>
              <a:ext uri="{FF2B5EF4-FFF2-40B4-BE49-F238E27FC236}">
                <a16:creationId xmlns:a16="http://schemas.microsoft.com/office/drawing/2014/main" id="{9B4B659A-C4F1-4DC4-B7CD-5FD25383C1A6}"/>
              </a:ext>
            </a:extLst>
          </p:cNvPr>
          <p:cNvGraphicFramePr>
            <a:graphicFrameLocks noGrp="1" noChangeAspect="1"/>
          </p:cNvGraphicFramePr>
          <p:nvPr>
            <p:ph sz="quarter" idx="4294967295"/>
          </p:nvPr>
        </p:nvGraphicFramePr>
        <p:xfrm>
          <a:off x="1258888" y="4221163"/>
          <a:ext cx="2339975" cy="1343025"/>
        </p:xfrm>
        <a:graphic>
          <a:graphicData uri="http://schemas.openxmlformats.org/presentationml/2006/ole">
            <mc:AlternateContent xmlns:mc="http://schemas.openxmlformats.org/markup-compatibility/2006">
              <mc:Choice xmlns:v="urn:schemas-microsoft-com:vml" Requires="v">
                <p:oleObj spid="_x0000_s73739" name="Equation" r:id="rId4" imgW="11849100" imgH="6800850" progId="Equation.3">
                  <p:embed/>
                </p:oleObj>
              </mc:Choice>
              <mc:Fallback>
                <p:oleObj name="Equation" r:id="rId4" imgW="11849100" imgH="6800850" progId="Equation.3">
                  <p:embed/>
                  <p:pic>
                    <p:nvPicPr>
                      <p:cNvPr id="19462" name="Object 8">
                        <a:extLst>
                          <a:ext uri="{FF2B5EF4-FFF2-40B4-BE49-F238E27FC236}">
                            <a16:creationId xmlns:a16="http://schemas.microsoft.com/office/drawing/2014/main" id="{9B4B659A-C4F1-4DC4-B7CD-5FD25383C1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8888" y="4221163"/>
                        <a:ext cx="2339975" cy="1343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9463" name="Picture 2">
            <a:extLst>
              <a:ext uri="{FF2B5EF4-FFF2-40B4-BE49-F238E27FC236}">
                <a16:creationId xmlns:a16="http://schemas.microsoft.com/office/drawing/2014/main" id="{3966A111-D4F6-4896-AFD8-2A45917F03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57375" y="2349500"/>
            <a:ext cx="5429250"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Modelo de apresentação predefinido">
  <a:themeElements>
    <a:clrScheme name="Modelo de apresentação predefini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elo de apresentação predefini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pt-PT"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pt-PT" sz="2400" b="0" i="0" u="none" strike="noStrike" cap="none" normalizeH="0" baseline="0" smtClean="0">
            <a:ln>
              <a:noFill/>
            </a:ln>
            <a:solidFill>
              <a:schemeClr val="tx1"/>
            </a:solidFill>
            <a:effectLst/>
            <a:latin typeface="Arial" charset="0"/>
          </a:defRPr>
        </a:defPPr>
      </a:lstStyle>
    </a:lnDef>
  </a:objectDefaults>
  <a:extraClrSchemeLst>
    <a:extraClrScheme>
      <a:clrScheme name="Modelo de apresentação predefini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elo de apresentação predefini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elo de apresentação predefini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elo de apresentação predefini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elo de apresentação predefini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elo de apresentação predefini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elo de apresentação predefini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elo de apresentação predefini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elo de apresentação predefini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elo de apresentação predefini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elo de apresentação predefini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elo de apresentação predefini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o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22973</TotalTime>
  <Words>1916</Words>
  <Application>Microsoft Macintosh PowerPoint</Application>
  <PresentationFormat>On-screen Show (4:3)</PresentationFormat>
  <Paragraphs>333</Paragraphs>
  <Slides>40</Slides>
  <Notes>9</Notes>
  <HiddenSlides>0</HiddenSlides>
  <MMClips>0</MMClips>
  <ScaleCrop>false</ScaleCrop>
  <HeadingPairs>
    <vt:vector size="8" baseType="variant">
      <vt:variant>
        <vt:lpstr>Fonts Used</vt:lpstr>
      </vt:variant>
      <vt:variant>
        <vt:i4>1</vt:i4>
      </vt:variant>
      <vt:variant>
        <vt:lpstr>Theme</vt:lpstr>
      </vt:variant>
      <vt:variant>
        <vt:i4>1</vt:i4>
      </vt:variant>
      <vt:variant>
        <vt:lpstr>Embedded OLE Servers</vt:lpstr>
      </vt:variant>
      <vt:variant>
        <vt:i4>1</vt:i4>
      </vt:variant>
      <vt:variant>
        <vt:lpstr>Slide Titles</vt:lpstr>
      </vt:variant>
      <vt:variant>
        <vt:i4>40</vt:i4>
      </vt:variant>
    </vt:vector>
  </HeadingPairs>
  <TitlesOfParts>
    <vt:vector size="43" baseType="lpstr">
      <vt:lpstr>Arial</vt:lpstr>
      <vt:lpstr>Modelo de apresentação predefinido</vt:lpstr>
      <vt:lpstr>Equation</vt:lpstr>
      <vt:lpstr>PowerPoint Presentation</vt:lpstr>
      <vt:lpstr>Outline</vt:lpstr>
      <vt:lpstr>Outline</vt:lpstr>
      <vt:lpstr>Deep learning:  did you hear about that?</vt:lpstr>
      <vt:lpstr>Deep learning  and Computer Vision</vt:lpstr>
      <vt:lpstr>More specifically</vt:lpstr>
      <vt:lpstr>Outline</vt:lpstr>
      <vt:lpstr>Artificial Neuron</vt:lpstr>
      <vt:lpstr>Sample activation functions</vt:lpstr>
      <vt:lpstr>Artificial Neural Network</vt:lpstr>
      <vt:lpstr>Feedforward neural network</vt:lpstr>
      <vt:lpstr>Output layer</vt:lpstr>
      <vt:lpstr>Characteristics of a NN</vt:lpstr>
      <vt:lpstr>Learning paradigms</vt:lpstr>
      <vt:lpstr>Learning</vt:lpstr>
      <vt:lpstr>In formulas</vt:lpstr>
      <vt:lpstr>Losses</vt:lpstr>
      <vt:lpstr>Cross-entropy loss</vt:lpstr>
      <vt:lpstr>Gradient descent</vt:lpstr>
      <vt:lpstr>Stochastic (mini-batch)  gradient descent</vt:lpstr>
      <vt:lpstr>Deep learning = Deep neural networks</vt:lpstr>
      <vt:lpstr>Outline</vt:lpstr>
      <vt:lpstr>Convolutional neural networks (CNNs)</vt:lpstr>
      <vt:lpstr>Feature engineering</vt:lpstr>
      <vt:lpstr>End-to-end learning</vt:lpstr>
      <vt:lpstr>Convolution</vt:lpstr>
      <vt:lpstr>Pooling</vt:lpstr>
      <vt:lpstr>CNN example</vt:lpstr>
      <vt:lpstr>Automatically learnt features</vt:lpstr>
      <vt:lpstr>CNN - Properties</vt:lpstr>
      <vt:lpstr>Outline</vt:lpstr>
      <vt:lpstr>AlexNet</vt:lpstr>
      <vt:lpstr>VGG-16</vt:lpstr>
      <vt:lpstr>ResNet</vt:lpstr>
      <vt:lpstr>Inception v1</vt:lpstr>
      <vt:lpstr>DenseNet</vt:lpstr>
      <vt:lpstr>EfficientNet</vt:lpstr>
      <vt:lpstr>Application challenges</vt:lpstr>
      <vt:lpstr>To know more…</vt:lpstr>
      <vt:lpstr>To start coding</vt:lpstr>
    </vt:vector>
  </TitlesOfParts>
  <Company>Casa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Diapositivo 1</dc:title>
  <dc:creator>Miguel</dc:creator>
  <cp:lastModifiedBy>Francesco Renna</cp:lastModifiedBy>
  <cp:revision>773</cp:revision>
  <cp:lastPrinted>2018-11-22T11:00:34Z</cp:lastPrinted>
  <dcterms:created xsi:type="dcterms:W3CDTF">2006-09-04T13:22:43Z</dcterms:created>
  <dcterms:modified xsi:type="dcterms:W3CDTF">2021-11-22T17:42:10Z</dcterms:modified>
</cp:coreProperties>
</file>