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9" r:id="rId3"/>
    <p:sldId id="396" r:id="rId4"/>
    <p:sldId id="386" r:id="rId5"/>
    <p:sldId id="406" r:id="rId6"/>
    <p:sldId id="405" r:id="rId7"/>
    <p:sldId id="385" r:id="rId8"/>
    <p:sldId id="387" r:id="rId9"/>
    <p:sldId id="388" r:id="rId10"/>
    <p:sldId id="392" r:id="rId11"/>
    <p:sldId id="391" r:id="rId12"/>
    <p:sldId id="393" r:id="rId13"/>
    <p:sldId id="390" r:id="rId14"/>
    <p:sldId id="394" r:id="rId15"/>
    <p:sldId id="395" r:id="rId16"/>
    <p:sldId id="397" r:id="rId17"/>
    <p:sldId id="375" r:id="rId18"/>
    <p:sldId id="398" r:id="rId19"/>
    <p:sldId id="399" r:id="rId20"/>
    <p:sldId id="400" r:id="rId21"/>
    <p:sldId id="401" r:id="rId22"/>
    <p:sldId id="402" r:id="rId23"/>
    <p:sldId id="407" r:id="rId24"/>
    <p:sldId id="403" r:id="rId25"/>
    <p:sldId id="404" r:id="rId26"/>
    <p:sldId id="408" r:id="rId27"/>
    <p:sldId id="409" r:id="rId28"/>
    <p:sldId id="411" r:id="rId29"/>
    <p:sldId id="303" r:id="rId30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2" autoAdjust="0"/>
    <p:restoredTop sz="87211"/>
  </p:normalViewPr>
  <p:slideViewPr>
    <p:cSldViewPr>
      <p:cViewPr varScale="1">
        <p:scale>
          <a:sx n="96" d="100"/>
          <a:sy n="96" d="100"/>
        </p:scale>
        <p:origin x="22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E57F4AEB-2117-2001-4C51-4B5D8F5661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D41D6431-60F0-39D9-31DB-4C5FDC3D75A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6" name="Rectangle 4">
            <a:extLst>
              <a:ext uri="{FF2B5EF4-FFF2-40B4-BE49-F238E27FC236}">
                <a16:creationId xmlns:a16="http://schemas.microsoft.com/office/drawing/2014/main" id="{0FBDB645-F43F-F0E5-8967-60D77F6B48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7" name="Rectangle 5">
            <a:extLst>
              <a:ext uri="{FF2B5EF4-FFF2-40B4-BE49-F238E27FC236}">
                <a16:creationId xmlns:a16="http://schemas.microsoft.com/office/drawing/2014/main" id="{BE2241C4-2A76-AEC0-2E85-85ED0BB0E0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/>
            </a:lvl1pPr>
          </a:lstStyle>
          <a:p>
            <a:pPr>
              <a:defRPr/>
            </a:pPr>
            <a:fld id="{1BC362DE-030B-454F-A61F-B5BC318C7EBD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7C909F2-ABA3-9FE0-3108-653610D109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83D74E9-4065-7CC0-47EB-58966597D87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54545CA-1684-3BB7-B2C8-1D029FF0015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F8506E6-28F9-EA71-0CB1-2B0B9E9292B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3D8FED0-4561-613E-A60C-C44FE1D026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3A9A9F5-0A18-2A6C-919F-C0BCD2744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3122AD9F-2004-4A22-9DBE-3EB543F72FA9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D4F68E53-370A-FFA7-E23F-BAD301ED92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71CA9F6-B9DB-51E2-C5E9-27A8C3DCF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4FD9B5A1-262D-0E7A-415D-1B609B7CD2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2FEEF1-7DD7-42C0-AA06-24AD61896B66}" type="slidenum">
              <a:rPr lang="pt-PT" altLang="en-US" sz="1300" smtClean="0"/>
              <a:pPr/>
              <a:t>1</a:t>
            </a:fld>
            <a:endParaRPr lang="pt-PT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23250CCB-6FD0-424D-0FF3-0E7C5F13B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2307D6D-54F1-3DC7-9777-AD84C7F7C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F9900B26-C501-A31C-249F-DAE2D02CB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86888F-7898-4F38-A08C-61F918D2202B}" type="slidenum">
              <a:rPr lang="pt-PT" altLang="en-US" sz="1300" smtClean="0"/>
              <a:pPr/>
              <a:t>2</a:t>
            </a:fld>
            <a:endParaRPr lang="pt-PT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0512CCD-332C-A896-89CD-BD126A24A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A739E27-4B6F-B64E-A9C6-BD172034B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4A17CF0-C1F8-0C7C-64DE-9BF08F5DF9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5A819-D2CC-4544-A0DA-3A7020AF7515}" type="slidenum">
              <a:rPr lang="pt-PT" altLang="en-US" sz="1300" smtClean="0"/>
              <a:pPr/>
              <a:t>3</a:t>
            </a:fld>
            <a:endParaRPr lang="pt-PT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6616D6E-128F-8CE2-FE20-5D106BD8F1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5FA9D76-078A-049B-3D66-767CC54EB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Exemplo L1 no Quadro!! (talk about constrained optimization!)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A08C170-8D94-70E4-FDDA-39F6742E8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88D3CC-B204-4289-83C1-3A2A6378F5D7}" type="slidenum">
              <a:rPr lang="pt-PT" altLang="en-US" sz="1300" smtClean="0"/>
              <a:pPr/>
              <a:t>7</a:t>
            </a:fld>
            <a:endParaRPr lang="pt-PT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39956C4-F9FB-B56E-B2A4-6D48AE598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823BC33-7AE1-5C32-6CF7-ACBC3041B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Keep 80% input layer</a:t>
            </a:r>
          </a:p>
          <a:p>
            <a:r>
              <a:rPr lang="en-US" altLang="en-US">
                <a:latin typeface="Arial" panose="020B0604020202020204" pitchFamily="34" charset="0"/>
              </a:rPr>
              <a:t>Keep 50% hidden layers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A0D5BF2-53A7-8D0B-40BC-C224540F50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8E6D00-EF93-426D-A6C4-7762F7168A38}" type="slidenum">
              <a:rPr lang="pt-PT" altLang="en-US" sz="1300" smtClean="0"/>
              <a:pPr/>
              <a:t>8</a:t>
            </a:fld>
            <a:endParaRPr lang="pt-PT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4C33CFBF-269E-7785-2F55-9039CC413D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27E5789-E2D5-DA0E-614C-6D46EB689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Talk about validation set!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503D7EA-A8CB-F007-5549-0548B8997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55779D-E831-4B3B-874C-96512065AA30}" type="slidenum">
              <a:rPr lang="pt-PT" altLang="en-US" sz="1300" smtClean="0"/>
              <a:pPr/>
              <a:t>9</a:t>
            </a:fld>
            <a:endParaRPr lang="pt-PT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C44DBBC-64F7-67EA-708B-BE8C4C4C5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3ADA1967-0482-5220-FFD2-A2E202F96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- Talk about ”total” fine tuning (low learning rate)</a:t>
            </a:r>
          </a:p>
          <a:p>
            <a:r>
              <a:rPr lang="en-US" altLang="en-US">
                <a:latin typeface="Arial" panose="020B0604020202020204" pitchFamily="34" charset="0"/>
              </a:rPr>
              <a:t>- Talk about successive approach!!!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B481D1B0-733C-3DAF-5FE9-21A9CF1A6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8DE4AF-5624-4E27-A58B-49CEC14ACBCA}" type="slidenum">
              <a:rPr lang="pt-PT" altLang="en-US" sz="1300" smtClean="0"/>
              <a:pPr/>
              <a:t>15</a:t>
            </a:fld>
            <a:endParaRPr lang="pt-PT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8F8FE47A-FCDE-90DE-83FC-A87A79AFA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C8EB783-E1B6-0FF8-DCBB-422DA1756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F82094E8-539F-4EFD-9A25-3E59D4C34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CD192D-A5B2-4AF8-A5AB-56DA312CEF41}" type="slidenum">
              <a:rPr lang="pt-PT" altLang="en-US" sz="1300" smtClean="0"/>
              <a:pPr/>
              <a:t>16</a:t>
            </a:fld>
            <a:endParaRPr lang="pt-PT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DBE0D5DD-91A6-9779-4367-B6D49417F1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C6217D9B-02A5-E69B-73C9-5B9B967A2F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25A1D37-00B3-57AD-2D0C-387AEC917D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</p:spTree>
    <p:extLst>
      <p:ext uri="{BB962C8B-B14F-4D97-AF65-F5344CB8AC3E}">
        <p14:creationId xmlns:p14="http://schemas.microsoft.com/office/powerpoint/2010/main" val="232041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F47B8-0FFA-74B3-F29F-1A466BCA89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7D9FB0-2919-C143-025F-C950C542F8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F3A13-E389-4AF5-95E6-8BD8C4354D3A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08696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AD0D3B-2CE6-471A-728B-ED04D34097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5623D1-094B-7E4D-6D93-087D097F72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5113-3558-49C2-81F2-EDC636A1FBC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38743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8BC69B-2437-F419-30BA-C5BFA48E28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744DF4-A8D1-BD0F-830B-5D44DCF369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305E-653C-4577-90AD-A905B7854DF8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26158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0542C4-37EA-6C78-A037-F591B814C0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C292BB-E756-B2CC-C646-4D665FB733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992E8-F8DD-4F09-846F-A2351231035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19083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F4675-EB7D-F901-8370-8011B5C2B5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ACEA12-1C40-F958-FFF7-F428094331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F2C84-781E-4570-AA21-81F8BC71BE47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15979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1307BFB-859F-2790-F7C9-3BC00D9302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B008105-9BA8-A047-8DDB-1C4120157C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6358-1CB6-489B-A4BC-356D71FD2B96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17732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AD8C80-495A-3B27-6E80-C9742CAFD3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8E8D34-CA21-663D-1543-3F6BB9E5AB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64FE6-93EB-4A85-8EC4-BC915D08DB47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74703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DE042E1-E7DB-782F-FBA4-53726D2EAA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9B31942-D588-DC88-0FE5-2A6A3AF23A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11F23-B167-4236-A593-FDDE0BE395F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59271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FC4F24-B86B-3B61-A2F6-7E6C812F0C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444011-7A5F-3D26-D78A-14137D751C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3177-88AF-47E2-A79F-7074CBB1584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357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45F481-1F4D-6488-FF2B-77B44C8B4D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16334-C71D-75FD-009A-08591F9B2D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D9DCD-0AF6-4336-BDCD-1A94EE02402F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25716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14C1A3-9F56-18E4-6F46-B9795B973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0ED6156-5FC7-CF8A-1BCB-AB0B4B063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BCAAF48-D0D1-2EFC-D44A-1A3425FE93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TP10 -  Deep Learning Resources and Examples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6F56328-3353-872B-185F-4F9D65E5B0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FF12AAEC-AEE4-43DB-A6BF-56D4F4AE29B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4824EBDE-E3E0-A671-12E0-15F81EEA3A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B6C160A0-0879-6214-77CD-E8FCA1859A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keras.io/examples/vision/mnist_convne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tutorials/images" TargetMode="External"/><Relationship Id="rId2" Type="http://schemas.openxmlformats.org/officeDocument/2006/relationships/hyperlink" Target="https://www.tensorflow.org/tutorials/kera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27499AA-7997-9CC5-1FB7-1D50852D9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AAC0830-B48C-2E28-018C-6FF382C2D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908050"/>
            <a:ext cx="79200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Computer Vision – TP10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Deep Learning Resources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and Examples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9EE5F51-3E80-822C-4F7F-9DBB4A186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Coimbra, Hélder Oliveira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3CBB1CD-7492-60CE-6BD3-02F0F8EDD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stopping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9C834B6-73FA-0CFE-4A1B-85C0AEC50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Regularization effect: constraint on the number of training steps</a:t>
            </a:r>
          </a:p>
        </p:txBody>
      </p:sp>
      <p:sp>
        <p:nvSpPr>
          <p:cNvPr id="20484" name="Footer Placeholder 3">
            <a:extLst>
              <a:ext uri="{FF2B5EF4-FFF2-40B4-BE49-F238E27FC236}">
                <a16:creationId xmlns:a16="http://schemas.microsoft.com/office/drawing/2014/main" id="{3B63599E-1200-B2CD-E788-18CAE28FA4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id="{8E684C5B-5596-D343-3C13-4636C0802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24175"/>
            <a:ext cx="300037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Oval 5">
            <a:extLst>
              <a:ext uri="{FF2B5EF4-FFF2-40B4-BE49-F238E27FC236}">
                <a16:creationId xmlns:a16="http://schemas.microsoft.com/office/drawing/2014/main" id="{F8A927BF-E87D-F200-348C-EAB0D0374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868863"/>
            <a:ext cx="1439863" cy="1152525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0487" name="TextBox 9">
            <a:extLst>
              <a:ext uri="{FF2B5EF4-FFF2-40B4-BE49-F238E27FC236}">
                <a16:creationId xmlns:a16="http://schemas.microsoft.com/office/drawing/2014/main" id="{C64C3132-69AF-4E91-4E14-11C5B0E54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337050"/>
            <a:ext cx="182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Region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feasible weights</a:t>
            </a:r>
          </a:p>
        </p:txBody>
      </p:sp>
      <p:cxnSp>
        <p:nvCxnSpPr>
          <p:cNvPr id="20488" name="Straight Arrow Connector 12">
            <a:extLst>
              <a:ext uri="{FF2B5EF4-FFF2-40B4-BE49-F238E27FC236}">
                <a16:creationId xmlns:a16="http://schemas.microsoft.com/office/drawing/2014/main" id="{707C1DE5-4D67-2A06-BF82-866F959ADD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28850" y="4854575"/>
            <a:ext cx="687388" cy="158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B734A99-8BFB-0603-23BE-2B411B499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augmentation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9F70B4BC-1659-D2DA-8B7D-7650EFE0BD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Create fake data and add it to the </a:t>
            </a:r>
            <a:r>
              <a:rPr lang="en-US" altLang="en-US" b="1"/>
              <a:t>training dataset </a:t>
            </a:r>
            <a:r>
              <a:rPr lang="en-US" altLang="en-US"/>
              <a:t>(only training!)</a:t>
            </a:r>
          </a:p>
          <a:p>
            <a:r>
              <a:rPr lang="en-US" altLang="en-US"/>
              <a:t>Especially useful for imaging data</a:t>
            </a:r>
          </a:p>
          <a:p>
            <a:r>
              <a:rPr lang="en-US" altLang="en-US"/>
              <a:t>New data created from transformations of existing training data:</a:t>
            </a:r>
          </a:p>
          <a:p>
            <a:pPr lvl="1"/>
            <a:r>
              <a:rPr lang="en-US" altLang="en-US"/>
              <a:t>Different transformations may be more meaningful in different domains</a:t>
            </a:r>
          </a:p>
          <a:p>
            <a:pPr lvl="1"/>
            <a:r>
              <a:rPr lang="en-US" altLang="en-US"/>
              <a:t>A transformation should not change class meaning</a:t>
            </a:r>
          </a:p>
        </p:txBody>
      </p:sp>
      <p:sp>
        <p:nvSpPr>
          <p:cNvPr id="21508" name="Footer Placeholder 3">
            <a:extLst>
              <a:ext uri="{FF2B5EF4-FFF2-40B4-BE49-F238E27FC236}">
                <a16:creationId xmlns:a16="http://schemas.microsoft.com/office/drawing/2014/main" id="{D5D0F63C-A0C9-AD17-D242-2FF81471BC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3381A59-70B6-2CA2-8B87-A5806DD26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augmentation</a:t>
            </a:r>
          </a:p>
        </p:txBody>
      </p:sp>
      <p:sp>
        <p:nvSpPr>
          <p:cNvPr id="22531" name="Content Placeholder 4">
            <a:extLst>
              <a:ext uri="{FF2B5EF4-FFF2-40B4-BE49-F238E27FC236}">
                <a16:creationId xmlns:a16="http://schemas.microsoft.com/office/drawing/2014/main" id="{1D597861-9701-C3EA-FA31-3169D3F5E6C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/>
          <a:p>
            <a:r>
              <a:rPr lang="en-US" altLang="en-US"/>
              <a:t>Transformations:</a:t>
            </a:r>
          </a:p>
          <a:p>
            <a:pPr lvl="1"/>
            <a:r>
              <a:rPr lang="en-US" altLang="en-US"/>
              <a:t>Translating</a:t>
            </a:r>
          </a:p>
          <a:p>
            <a:pPr lvl="1"/>
            <a:r>
              <a:rPr lang="en-US" altLang="en-US"/>
              <a:t>Rotating</a:t>
            </a:r>
          </a:p>
          <a:p>
            <a:pPr lvl="1"/>
            <a:r>
              <a:rPr lang="en-US" altLang="en-US"/>
              <a:t>Cropping</a:t>
            </a:r>
          </a:p>
          <a:p>
            <a:pPr lvl="1"/>
            <a:r>
              <a:rPr lang="en-US" altLang="en-US"/>
              <a:t>Flipping</a:t>
            </a:r>
          </a:p>
          <a:p>
            <a:pPr lvl="1"/>
            <a:r>
              <a:rPr lang="en-US" altLang="en-US"/>
              <a:t>Color space</a:t>
            </a:r>
          </a:p>
          <a:p>
            <a:pPr lvl="1"/>
            <a:r>
              <a:rPr lang="en-US" altLang="en-US"/>
              <a:t>Adding noise</a:t>
            </a:r>
          </a:p>
          <a:p>
            <a:pPr lvl="1"/>
            <a:r>
              <a:rPr lang="en-US" altLang="en-US"/>
              <a:t>Image mixing</a:t>
            </a:r>
          </a:p>
          <a:p>
            <a:pPr lvl="1"/>
            <a:r>
              <a:rPr lang="en-US" altLang="en-US"/>
              <a:t>Generative Adversarial Networks (GANs)</a:t>
            </a:r>
          </a:p>
          <a:p>
            <a:pPr lvl="1"/>
            <a:r>
              <a:rPr lang="en-US" altLang="en-US"/>
              <a:t>Etc.</a:t>
            </a:r>
          </a:p>
        </p:txBody>
      </p:sp>
      <p:sp>
        <p:nvSpPr>
          <p:cNvPr id="22532" name="Footer Placeholder 3">
            <a:extLst>
              <a:ext uri="{FF2B5EF4-FFF2-40B4-BE49-F238E27FC236}">
                <a16:creationId xmlns:a16="http://schemas.microsoft.com/office/drawing/2014/main" id="{42F41972-C39D-FD10-8AD6-CBAD287A61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22533" name="Picture 6">
            <a:extLst>
              <a:ext uri="{FF2B5EF4-FFF2-40B4-BE49-F238E27FC236}">
                <a16:creationId xmlns:a16="http://schemas.microsoft.com/office/drawing/2014/main" id="{44E5EC44-4B62-DCDD-944C-81FAB788D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96975"/>
            <a:ext cx="430053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>
            <a:extLst>
              <a:ext uri="{FF2B5EF4-FFF2-40B4-BE49-F238E27FC236}">
                <a16:creationId xmlns:a16="http://schemas.microsoft.com/office/drawing/2014/main" id="{FF7A6272-7B10-4891-F9F4-07F004E7C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41550"/>
            <a:ext cx="294322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>
            <a:extLst>
              <a:ext uri="{FF2B5EF4-FFF2-40B4-BE49-F238E27FC236}">
                <a16:creationId xmlns:a16="http://schemas.microsoft.com/office/drawing/2014/main" id="{892FA2A8-5F0B-837E-4864-97B835853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4403725"/>
            <a:ext cx="3276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6">
            <a:extLst>
              <a:ext uri="{FF2B5EF4-FFF2-40B4-BE49-F238E27FC236}">
                <a16:creationId xmlns:a16="http://schemas.microsoft.com/office/drawing/2014/main" id="{BB1792C6-731A-7656-E0AB-71B7B8B3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703888"/>
            <a:ext cx="4751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Shorten C, Khoshgoftaar TM. A survey on image data augmentation for deep learning. Journal of Big Data. 2019 Dec;6(1):1-48.</a:t>
            </a:r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50D1463-907E-9F77-325D-A00CB3DF9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Transfer learning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1BAD35F-4206-0C1F-070B-BA3DF2B58B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 idea:</a:t>
            </a:r>
          </a:p>
          <a:p>
            <a:pPr lvl="1"/>
            <a:r>
              <a:rPr lang="en-US" altLang="en-US"/>
              <a:t>Features to perform a task T1 may be relevant and useful for a different task T2</a:t>
            </a:r>
          </a:p>
        </p:txBody>
      </p:sp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D822A007-7B3D-007B-B99E-980430FB32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23557" name="Picture 4" descr="transfer learning for CNNs | Towards Data Science">
            <a:extLst>
              <a:ext uri="{FF2B5EF4-FFF2-40B4-BE49-F238E27FC236}">
                <a16:creationId xmlns:a16="http://schemas.microsoft.com/office/drawing/2014/main" id="{F69E1DCF-9AE4-931C-0873-705A7FB2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403600"/>
            <a:ext cx="3757613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6">
            <a:extLst>
              <a:ext uri="{FF2B5EF4-FFF2-40B4-BE49-F238E27FC236}">
                <a16:creationId xmlns:a16="http://schemas.microsoft.com/office/drawing/2014/main" id="{BFAF1ED9-625F-69BA-B6F4-85E73858F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5664200"/>
            <a:ext cx="3689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https://towardsdatascience.com/transfer-learning-3e9bb53549f6</a:t>
            </a:r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BBC858B-0745-354A-CBC6-9BF674C39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Transfer learning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78BE3FE-885D-58E7-48EF-702A4D280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When is it useful:</a:t>
            </a:r>
          </a:p>
          <a:p>
            <a:pPr lvl="1"/>
            <a:r>
              <a:rPr lang="en-US" altLang="en-US" sz="2400"/>
              <a:t>Reduced number of training samples for the considered task</a:t>
            </a:r>
          </a:p>
          <a:p>
            <a:pPr lvl="1"/>
            <a:r>
              <a:rPr lang="en-US" altLang="en-US" sz="2400"/>
              <a:t>Large number of training samples for a related task</a:t>
            </a:r>
          </a:p>
          <a:p>
            <a:pPr lvl="1"/>
            <a:r>
              <a:rPr lang="en-US" altLang="en-US" sz="2400"/>
              <a:t>Low-level features could be common to both tasks!</a:t>
            </a:r>
          </a:p>
          <a:p>
            <a:pPr lvl="1"/>
            <a:endParaRPr lang="en-US" altLang="en-US" sz="2400"/>
          </a:p>
          <a:p>
            <a:r>
              <a:rPr lang="en-US" altLang="en-US"/>
              <a:t>Example:</a:t>
            </a:r>
          </a:p>
          <a:p>
            <a:pPr lvl="1"/>
            <a:r>
              <a:rPr lang="en-US" altLang="en-US" sz="2400"/>
              <a:t>Image classification</a:t>
            </a:r>
          </a:p>
          <a:p>
            <a:pPr lvl="1"/>
            <a:r>
              <a:rPr lang="en-US" altLang="en-US" sz="2400"/>
              <a:t>NNs pre-trained on the ImageNet dataset (~14 million images, ~20,000 categories)</a:t>
            </a:r>
          </a:p>
        </p:txBody>
      </p:sp>
      <p:sp>
        <p:nvSpPr>
          <p:cNvPr id="24580" name="Footer Placeholder 3">
            <a:extLst>
              <a:ext uri="{FF2B5EF4-FFF2-40B4-BE49-F238E27FC236}">
                <a16:creationId xmlns:a16="http://schemas.microsoft.com/office/drawing/2014/main" id="{67C477C3-705A-25AC-737F-487CB14828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2925356-4F2F-4BF4-B64C-D4B123B70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Transfer learning schemes</a:t>
            </a:r>
          </a:p>
        </p:txBody>
      </p:sp>
      <p:sp>
        <p:nvSpPr>
          <p:cNvPr id="25603" name="Content Placeholder 4">
            <a:extLst>
              <a:ext uri="{FF2B5EF4-FFF2-40B4-BE49-F238E27FC236}">
                <a16:creationId xmlns:a16="http://schemas.microsoft.com/office/drawing/2014/main" id="{1CF9986A-FAC7-C5C7-7F22-5A68E316A64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Feature extraction:</a:t>
            </a:r>
          </a:p>
          <a:p>
            <a:pPr lvl="1"/>
            <a:r>
              <a:rPr lang="en-US" altLang="en-US" sz="1600"/>
              <a:t>Keep convolutional layers frozen</a:t>
            </a:r>
          </a:p>
          <a:p>
            <a:pPr lvl="1"/>
            <a:r>
              <a:rPr lang="en-US" altLang="en-US" sz="1600"/>
              <a:t>Pre-trained networks works as feature extractor</a:t>
            </a:r>
          </a:p>
          <a:p>
            <a:pPr lvl="1"/>
            <a:r>
              <a:rPr lang="en-US" altLang="en-US" sz="1600"/>
              <a:t>Train fully connected/classification layers</a:t>
            </a:r>
          </a:p>
          <a:p>
            <a:endParaRPr lang="en-US" altLang="en-US"/>
          </a:p>
          <a:p>
            <a:r>
              <a:rPr lang="en-US" altLang="en-US"/>
              <a:t>Fine-tuning:</a:t>
            </a:r>
          </a:p>
          <a:p>
            <a:pPr lvl="1"/>
            <a:r>
              <a:rPr lang="en-US" altLang="en-US" sz="1600"/>
              <a:t>Use pre-trained weights as starting point for training</a:t>
            </a:r>
          </a:p>
          <a:p>
            <a:pPr lvl="1"/>
            <a:r>
              <a:rPr lang="en-US" altLang="en-US" sz="1600"/>
              <a:t>Can keep frozen first convolutional layers (mostly edge/geometry detectors)</a:t>
            </a:r>
          </a:p>
        </p:txBody>
      </p:sp>
      <p:pic>
        <p:nvPicPr>
          <p:cNvPr id="25604" name="Content Placeholder 6">
            <a:extLst>
              <a:ext uri="{FF2B5EF4-FFF2-40B4-BE49-F238E27FC236}">
                <a16:creationId xmlns:a16="http://schemas.microsoft.com/office/drawing/2014/main" id="{7DBFCE8C-4FDC-1F83-C910-A2AA2BE27C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1488" y="1727200"/>
            <a:ext cx="2501900" cy="4525963"/>
          </a:xfrm>
        </p:spPr>
      </p:pic>
      <p:sp>
        <p:nvSpPr>
          <p:cNvPr id="25605" name="Footer Placeholder 3">
            <a:extLst>
              <a:ext uri="{FF2B5EF4-FFF2-40B4-BE49-F238E27FC236}">
                <a16:creationId xmlns:a16="http://schemas.microsoft.com/office/drawing/2014/main" id="{67BEDE61-85CA-F0FD-9E17-5FCEE98A13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id="{438F97BA-9DFB-4F45-9C50-D9B529D35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06500"/>
            <a:ext cx="5751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https://towardsdatascience.com/a-comprehensive-hands-on-guide-to- transfer-learning-with-real-world-applications-in-deep-learning-212bf3b2f27a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3">
            <a:extLst>
              <a:ext uri="{FF2B5EF4-FFF2-40B4-BE49-F238E27FC236}">
                <a16:creationId xmlns:a16="http://schemas.microsoft.com/office/drawing/2014/main" id="{13087D44-2373-62A5-0B35-F29890076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6109A3E-EF4C-5F78-BDA4-0CC46A079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CDBECD4-E12F-F2CE-D2A3-4DDE9F2D8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Techniques to reduce overfitting</a:t>
            </a:r>
          </a:p>
          <a:p>
            <a:pPr eaLnBrk="1" hangingPunct="1"/>
            <a:r>
              <a:rPr lang="en-US" altLang="pt-PT">
                <a:solidFill>
                  <a:srgbClr val="C00000"/>
                </a:solidFill>
              </a:rPr>
              <a:t>Deep learning examples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4729DFB-4E6B-24CA-1653-18652E76D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in Keras 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66C43646-A271-6228-3901-BA65DF69FA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/>
              <a:t>Task:</a:t>
            </a:r>
          </a:p>
          <a:p>
            <a:pPr lvl="1">
              <a:defRPr/>
            </a:pPr>
            <a:r>
              <a:rPr lang="en-US" altLang="en-US" sz="2000" dirty="0"/>
              <a:t>Classify hand-written digits</a:t>
            </a:r>
          </a:p>
          <a:p>
            <a:pPr>
              <a:defRPr/>
            </a:pPr>
            <a:r>
              <a:rPr lang="en-US" altLang="en-US" sz="2800" dirty="0"/>
              <a:t>Model:</a:t>
            </a:r>
          </a:p>
          <a:p>
            <a:pPr lvl="1">
              <a:defRPr/>
            </a:pPr>
            <a:r>
              <a:rPr lang="en-US" altLang="en-US" sz="2000" dirty="0"/>
              <a:t>Convolutional neural network</a:t>
            </a:r>
          </a:p>
          <a:p>
            <a:pPr>
              <a:defRPr/>
            </a:pPr>
            <a:r>
              <a:rPr lang="en-US" altLang="en-US" sz="2800" dirty="0"/>
              <a:t>Full code available at:</a:t>
            </a:r>
          </a:p>
          <a:p>
            <a:pPr lvl="1">
              <a:defRPr/>
            </a:pPr>
            <a:r>
              <a:rPr lang="en-US" sz="2000" dirty="0">
                <a:hlinkClick r:id="rId2"/>
              </a:rPr>
              <a:t>https://keras.io/examples/vision/mnist_convnet/</a:t>
            </a:r>
            <a:endParaRPr lang="en-US" sz="2000" dirty="0"/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endParaRPr lang="en-US" altLang="en-US" sz="2000" dirty="0"/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9700" name="Footer Placeholder 3">
            <a:extLst>
              <a:ext uri="{FF2B5EF4-FFF2-40B4-BE49-F238E27FC236}">
                <a16:creationId xmlns:a16="http://schemas.microsoft.com/office/drawing/2014/main" id="{F140B7A0-F62C-25F7-D6C4-6C49EF022D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29701" name="Right Arrow 20">
            <a:extLst>
              <a:ext uri="{FF2B5EF4-FFF2-40B4-BE49-F238E27FC236}">
                <a16:creationId xmlns:a16="http://schemas.microsoft.com/office/drawing/2014/main" id="{2D7AF165-0009-A7F3-C29A-C58EEFB7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8" y="5032375"/>
            <a:ext cx="519112" cy="354013"/>
          </a:xfrm>
          <a:prstGeom prst="rightArrow">
            <a:avLst>
              <a:gd name="adj1" fmla="val 50000"/>
              <a:gd name="adj2" fmla="val 4998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9702" name="Right Arrow 22">
            <a:extLst>
              <a:ext uri="{FF2B5EF4-FFF2-40B4-BE49-F238E27FC236}">
                <a16:creationId xmlns:a16="http://schemas.microsoft.com/office/drawing/2014/main" id="{33966941-AA8A-39D1-B6F2-AA38D1BA2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5032375"/>
            <a:ext cx="520700" cy="354013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9703" name="Rounded Rectangle 1">
            <a:extLst>
              <a:ext uri="{FF2B5EF4-FFF2-40B4-BE49-F238E27FC236}">
                <a16:creationId xmlns:a16="http://schemas.microsoft.com/office/drawing/2014/main" id="{854EF0D4-6E40-7BA0-F028-65AC86AEC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687888"/>
            <a:ext cx="1800225" cy="1143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9704" name="TextBox 2">
            <a:extLst>
              <a:ext uri="{FF2B5EF4-FFF2-40B4-BE49-F238E27FC236}">
                <a16:creationId xmlns:a16="http://schemas.microsoft.com/office/drawing/2014/main" id="{7FD782F5-8624-56CA-C4E5-9888CB1E1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5033963"/>
            <a:ext cx="96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CNN</a:t>
            </a:r>
          </a:p>
        </p:txBody>
      </p:sp>
      <p:pic>
        <p:nvPicPr>
          <p:cNvPr id="29705" name="Picture 2">
            <a:extLst>
              <a:ext uri="{FF2B5EF4-FFF2-40B4-BE49-F238E27FC236}">
                <a16:creationId xmlns:a16="http://schemas.microsoft.com/office/drawing/2014/main" id="{130814C1-3E98-9A77-4445-0EF21F24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4437" r="4642" b="9500"/>
          <a:stretch>
            <a:fillRect/>
          </a:stretch>
        </p:blipFill>
        <p:spPr bwMode="auto">
          <a:xfrm>
            <a:off x="1331913" y="4652963"/>
            <a:ext cx="10795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2">
            <a:extLst>
              <a:ext uri="{FF2B5EF4-FFF2-40B4-BE49-F238E27FC236}">
                <a16:creationId xmlns:a16="http://schemas.microsoft.com/office/drawing/2014/main" id="{DF64C33A-6C3D-40C0-64DA-957C9D1C4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8" y="4773613"/>
            <a:ext cx="5699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B7D0AC4-CC5E-626F-2209-05448B6C5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Setup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C3C1C6AE-6198-FBBC-B5F1-32A7050A83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Import useful libraries</a:t>
            </a:r>
          </a:p>
          <a:p>
            <a:pPr>
              <a:buFontTx/>
              <a:buNone/>
            </a:pPr>
            <a:endParaRPr lang="en-US" altLang="en-US" sz="2000">
              <a:solidFill>
                <a:srgbClr val="AF00DB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rgbClr val="AF00DB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rgbClr val="AF00DB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rgbClr val="AF00DB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160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numpy </a:t>
            </a:r>
            <a:r>
              <a:rPr lang="en-US" altLang="en-US" sz="1600">
                <a:solidFill>
                  <a:srgbClr val="AF00DB"/>
                </a:solidFill>
                <a:latin typeface="Courier New" panose="02070309020205020404" pitchFamily="49" charset="0"/>
              </a:rPr>
              <a:t>as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np</a:t>
            </a:r>
          </a:p>
          <a:p>
            <a:pPr>
              <a:buFontTx/>
              <a:buNone/>
            </a:pPr>
            <a:r>
              <a:rPr lang="en-US" altLang="en-US" sz="1600">
                <a:solidFill>
                  <a:srgbClr val="AF00DB"/>
                </a:solidFill>
                <a:latin typeface="Courier New" panose="02070309020205020404" pitchFamily="49" charset="0"/>
              </a:rPr>
              <a:t>from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tensorflow </a:t>
            </a:r>
            <a:r>
              <a:rPr lang="en-US" altLang="en-US" sz="160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keras</a:t>
            </a:r>
          </a:p>
          <a:p>
            <a:pPr>
              <a:buFontTx/>
              <a:buNone/>
            </a:pPr>
            <a:r>
              <a:rPr lang="en-US" altLang="en-US" sz="1600">
                <a:solidFill>
                  <a:srgbClr val="AF00DB"/>
                </a:solidFill>
                <a:latin typeface="Courier New" panose="02070309020205020404" pitchFamily="49" charset="0"/>
              </a:rPr>
              <a:t>from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tensorflow.keras </a:t>
            </a:r>
            <a:r>
              <a:rPr lang="en-US" altLang="en-US" sz="160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layers</a:t>
            </a:r>
          </a:p>
          <a:p>
            <a:pPr>
              <a:buFontTx/>
              <a:buNone/>
            </a:pPr>
            <a:endParaRPr lang="en-US" altLang="en-US" sz="900">
              <a:latin typeface="Source Sans Pro" panose="020B0503030403020204" pitchFamily="34" charset="0"/>
              <a:cs typeface="Source Sans Pro" panose="020B0503030403020204" pitchFamily="34" charset="0"/>
            </a:endParaRPr>
          </a:p>
        </p:txBody>
      </p:sp>
      <p:sp>
        <p:nvSpPr>
          <p:cNvPr id="30724" name="Footer Placeholder 3">
            <a:extLst>
              <a:ext uri="{FF2B5EF4-FFF2-40B4-BE49-F238E27FC236}">
                <a16:creationId xmlns:a16="http://schemas.microsoft.com/office/drawing/2014/main" id="{E9685CDE-A0F9-1859-6C54-17A3786374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30725" name="Oval 10">
            <a:extLst>
              <a:ext uri="{FF2B5EF4-FFF2-40B4-BE49-F238E27FC236}">
                <a16:creationId xmlns:a16="http://schemas.microsoft.com/office/drawing/2014/main" id="{E0BF9C1C-C641-7D59-2D90-90FC7E793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63938"/>
            <a:ext cx="792162" cy="369887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0726" name="TextBox 9">
            <a:extLst>
              <a:ext uri="{FF2B5EF4-FFF2-40B4-BE49-F238E27FC236}">
                <a16:creationId xmlns:a16="http://schemas.microsoft.com/office/drawing/2014/main" id="{A3BFED38-D607-3913-22F1-1C2D1D69B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2622550"/>
            <a:ext cx="696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Useful for processing matrix-like data in Python, and much more…</a:t>
            </a:r>
          </a:p>
        </p:txBody>
      </p:sp>
      <p:cxnSp>
        <p:nvCxnSpPr>
          <p:cNvPr id="30727" name="Straight Arrow Connector 12">
            <a:extLst>
              <a:ext uri="{FF2B5EF4-FFF2-40B4-BE49-F238E27FC236}">
                <a16:creationId xmlns:a16="http://schemas.microsoft.com/office/drawing/2014/main" id="{B84EF2AB-981F-30A7-C2C6-C06DF641464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24075" y="3111500"/>
            <a:ext cx="2016125" cy="452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6BC3652-803C-8C88-F21D-B369229C1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Prepare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9B121-58E0-680F-9C51-8C48210DC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Model/data parameters</a:t>
            </a:r>
          </a:p>
          <a:p>
            <a:pPr marL="0" indent="0">
              <a:buFontTx/>
              <a:buNone/>
              <a:defRPr/>
            </a:pP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num_classes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10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input_shape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28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28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Train and test data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x_train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y_train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x_test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y_test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keras.datasets.mnist.load_data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31748" name="Footer Placeholder 3">
            <a:extLst>
              <a:ext uri="{FF2B5EF4-FFF2-40B4-BE49-F238E27FC236}">
                <a16:creationId xmlns:a16="http://schemas.microsoft.com/office/drawing/2014/main" id="{183915BF-C4D8-E602-5D1D-C85107D7A8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cxnSp>
        <p:nvCxnSpPr>
          <p:cNvPr id="31749" name="Straight Arrow Connector 5">
            <a:extLst>
              <a:ext uri="{FF2B5EF4-FFF2-40B4-BE49-F238E27FC236}">
                <a16:creationId xmlns:a16="http://schemas.microsoft.com/office/drawing/2014/main" id="{9E538276-9179-29C1-044D-A11DFEDF1E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79838" y="2781300"/>
            <a:ext cx="504825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Box 9">
            <a:extLst>
              <a:ext uri="{FF2B5EF4-FFF2-40B4-BE49-F238E27FC236}">
                <a16:creationId xmlns:a16="http://schemas.microsoft.com/office/drawing/2014/main" id="{BC6B076D-E595-F017-F212-5E049341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38" y="3059113"/>
            <a:ext cx="443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Black and white images = 1 input channel</a:t>
            </a:r>
          </a:p>
        </p:txBody>
      </p:sp>
      <p:sp>
        <p:nvSpPr>
          <p:cNvPr id="31751" name="Oval 12">
            <a:extLst>
              <a:ext uri="{FF2B5EF4-FFF2-40B4-BE49-F238E27FC236}">
                <a16:creationId xmlns:a16="http://schemas.microsoft.com/office/drawing/2014/main" id="{6690BA59-2EF5-59D9-1DAC-32CB69F34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71913"/>
            <a:ext cx="1162050" cy="368300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cxnSp>
        <p:nvCxnSpPr>
          <p:cNvPr id="31752" name="Straight Arrow Connector 13">
            <a:extLst>
              <a:ext uri="{FF2B5EF4-FFF2-40B4-BE49-F238E27FC236}">
                <a16:creationId xmlns:a16="http://schemas.microsoft.com/office/drawing/2014/main" id="{F15B3330-4EFD-D46F-EA8A-4E8DD3B96D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39813" y="4508500"/>
            <a:ext cx="0" cy="758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3" name="TextBox 9">
            <a:extLst>
              <a:ext uri="{FF2B5EF4-FFF2-40B4-BE49-F238E27FC236}">
                <a16:creationId xmlns:a16="http://schemas.microsoft.com/office/drawing/2014/main" id="{8FD583FF-D6F8-663A-CCE2-7ADAA0256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5445125"/>
            <a:ext cx="7434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Training images: dimensions (60000, 28, 28, 1), “channel-last” ordering</a:t>
            </a:r>
          </a:p>
        </p:txBody>
      </p:sp>
      <p:sp>
        <p:nvSpPr>
          <p:cNvPr id="31754" name="Oval 17">
            <a:extLst>
              <a:ext uri="{FF2B5EF4-FFF2-40B4-BE49-F238E27FC236}">
                <a16:creationId xmlns:a16="http://schemas.microsoft.com/office/drawing/2014/main" id="{C94349F8-F03F-C6A1-E171-BF5FD656B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860800"/>
            <a:ext cx="1163638" cy="369888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cxnSp>
        <p:nvCxnSpPr>
          <p:cNvPr id="31755" name="Straight Arrow Connector 18">
            <a:extLst>
              <a:ext uri="{FF2B5EF4-FFF2-40B4-BE49-F238E27FC236}">
                <a16:creationId xmlns:a16="http://schemas.microsoft.com/office/drawing/2014/main" id="{456DFDEF-FE1C-0CA9-BA0E-6B82F888AC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4508500"/>
            <a:ext cx="865187" cy="3794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6" name="TextBox 9">
            <a:extLst>
              <a:ext uri="{FF2B5EF4-FFF2-40B4-BE49-F238E27FC236}">
                <a16:creationId xmlns:a16="http://schemas.microsoft.com/office/drawing/2014/main" id="{C7824A6C-29B4-DD55-A129-EF032730A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47498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Training labels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76485DEA-D016-11BA-5979-71E00E5D44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6BBB800E-776B-7D38-4FA4-24C081854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3DA96E7-7150-A997-21B2-32966F767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Techniques to reduce overfitting</a:t>
            </a:r>
          </a:p>
          <a:p>
            <a:pPr eaLnBrk="1" hangingPunct="1"/>
            <a:r>
              <a:rPr lang="en-US" altLang="pt-PT"/>
              <a:t>Deep learning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CB8E251-3F5E-55EA-A2DD-F27D3430A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Prepare the data</a:t>
            </a:r>
          </a:p>
        </p:txBody>
      </p:sp>
      <p:pic>
        <p:nvPicPr>
          <p:cNvPr id="32771" name="Content Placeholder 2">
            <a:extLst>
              <a:ext uri="{FF2B5EF4-FFF2-40B4-BE49-F238E27FC236}">
                <a16:creationId xmlns:a16="http://schemas.microsoft.com/office/drawing/2014/main" id="{05D7EAB3-EE0F-358F-2FC2-13A0DA3409C7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8382000" cy="4610100"/>
          </a:xfrm>
        </p:spPr>
      </p:pic>
      <p:sp>
        <p:nvSpPr>
          <p:cNvPr id="32772" name="Footer Placeholder 3">
            <a:extLst>
              <a:ext uri="{FF2B5EF4-FFF2-40B4-BE49-F238E27FC236}">
                <a16:creationId xmlns:a16="http://schemas.microsoft.com/office/drawing/2014/main" id="{1046C6E7-205A-030B-E25A-A1A477E1C9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0084590-F533-0C47-FCA5-EEED45DF8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 the model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B12B0-19C2-A6F9-71A3-615DE500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Feature extraction</a:t>
            </a: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model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keras.Sequential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[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keras.Input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(shape=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input_shape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layers.Conv2D(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32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kernel_size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 activation=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urier New" panose="02070309020205020404" pitchFamily="49" charset="0"/>
              </a:rPr>
              <a:t>relu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layers.MaxPooling2D(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pool_size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layers.Conv2D(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64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kernel_size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 activation=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urier New" panose="02070309020205020404" pitchFamily="49" charset="0"/>
              </a:rPr>
              <a:t>relu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layers.MaxPooling2D(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pool_size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endParaRPr lang="en-US" dirty="0"/>
          </a:p>
        </p:txBody>
      </p:sp>
      <p:sp>
        <p:nvSpPr>
          <p:cNvPr id="33796" name="Footer Placeholder 3">
            <a:extLst>
              <a:ext uri="{FF2B5EF4-FFF2-40B4-BE49-F238E27FC236}">
                <a16:creationId xmlns:a16="http://schemas.microsoft.com/office/drawing/2014/main" id="{74073B44-3E0A-121B-5B0F-837D356EA5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33797" name="Oval 4">
            <a:extLst>
              <a:ext uri="{FF2B5EF4-FFF2-40B4-BE49-F238E27FC236}">
                <a16:creationId xmlns:a16="http://schemas.microsoft.com/office/drawing/2014/main" id="{BD301A11-4577-810F-AC34-F5CDA8FC1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860800"/>
            <a:ext cx="360362" cy="360363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cxnSp>
        <p:nvCxnSpPr>
          <p:cNvPr id="33798" name="Straight Arrow Connector 5">
            <a:extLst>
              <a:ext uri="{FF2B5EF4-FFF2-40B4-BE49-F238E27FC236}">
                <a16:creationId xmlns:a16="http://schemas.microsoft.com/office/drawing/2014/main" id="{F5FBBF0C-EF0E-FA35-E3E4-523B5708BB8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92500" y="3149600"/>
            <a:ext cx="682625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9" name="TextBox 9">
            <a:extLst>
              <a:ext uri="{FF2B5EF4-FFF2-40B4-BE49-F238E27FC236}">
                <a16:creationId xmlns:a16="http://schemas.microsoft.com/office/drawing/2014/main" id="{99757446-9B1D-CFC2-E347-0F460E9D3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2760663"/>
            <a:ext cx="267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Number of feature maps</a:t>
            </a:r>
          </a:p>
        </p:txBody>
      </p:sp>
      <p:cxnSp>
        <p:nvCxnSpPr>
          <p:cNvPr id="33800" name="Straight Arrow Connector 8">
            <a:extLst>
              <a:ext uri="{FF2B5EF4-FFF2-40B4-BE49-F238E27FC236}">
                <a16:creationId xmlns:a16="http://schemas.microsoft.com/office/drawing/2014/main" id="{4C21D0D5-A89A-764C-95EF-013044902B3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35613" y="3644900"/>
            <a:ext cx="331787" cy="3159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1" name="TextBox 9">
            <a:extLst>
              <a:ext uri="{FF2B5EF4-FFF2-40B4-BE49-F238E27FC236}">
                <a16:creationId xmlns:a16="http://schemas.microsoft.com/office/drawing/2014/main" id="{B41537F9-64A2-B9E4-F7F8-908B0E444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284538"/>
            <a:ext cx="2178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Stride = 1 if omitted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E6CBF48-0A6C-ACAD-E3D3-658F36163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 the model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F2FDB-68FD-5BC5-F617-79830D889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Classification</a:t>
            </a: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layers.Flatten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layers.Dropout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0.5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layers.Dense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num_classes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activation=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urier New" panose="02070309020205020404" pitchFamily="49" charset="0"/>
              </a:rPr>
              <a:t>softmax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]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  <a:defRPr/>
            </a:pP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model.summary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34820" name="Footer Placeholder 3">
            <a:extLst>
              <a:ext uri="{FF2B5EF4-FFF2-40B4-BE49-F238E27FC236}">
                <a16:creationId xmlns:a16="http://schemas.microsoft.com/office/drawing/2014/main" id="{D2CC66AD-1920-7082-7538-0ACBAFB6F4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cxnSp>
        <p:nvCxnSpPr>
          <p:cNvPr id="34821" name="Straight Arrow Connector 4">
            <a:extLst>
              <a:ext uri="{FF2B5EF4-FFF2-40B4-BE49-F238E27FC236}">
                <a16:creationId xmlns:a16="http://schemas.microsoft.com/office/drawing/2014/main" id="{678E989C-5B4C-3E4D-B9D5-987FEC27A4B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19488" y="2708275"/>
            <a:ext cx="331787" cy="3159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2" name="TextBox 9">
            <a:extLst>
              <a:ext uri="{FF2B5EF4-FFF2-40B4-BE49-F238E27FC236}">
                <a16:creationId xmlns:a16="http://schemas.microsoft.com/office/drawing/2014/main" id="{F6A2DD5D-F432-B033-A9B4-83E4BD7C8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2349500"/>
            <a:ext cx="3838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Reshape feature maps into a vector</a:t>
            </a:r>
          </a:p>
        </p:txBody>
      </p:sp>
      <p:cxnSp>
        <p:nvCxnSpPr>
          <p:cNvPr id="34823" name="Straight Arrow Connector 6">
            <a:extLst>
              <a:ext uri="{FF2B5EF4-FFF2-40B4-BE49-F238E27FC236}">
                <a16:creationId xmlns:a16="http://schemas.microsoft.com/office/drawing/2014/main" id="{174F22C9-70AD-A271-7877-8435888B04B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79850" y="3068638"/>
            <a:ext cx="331788" cy="3159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4" name="TextBox 9">
            <a:extLst>
              <a:ext uri="{FF2B5EF4-FFF2-40B4-BE49-F238E27FC236}">
                <a16:creationId xmlns:a16="http://schemas.microsoft.com/office/drawing/2014/main" id="{C27DE661-7351-9166-F487-E2A1DA03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2792413"/>
            <a:ext cx="434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50% of nodes are used at during training</a:t>
            </a:r>
          </a:p>
        </p:txBody>
      </p:sp>
      <p:cxnSp>
        <p:nvCxnSpPr>
          <p:cNvPr id="34825" name="Straight Arrow Connector 8">
            <a:extLst>
              <a:ext uri="{FF2B5EF4-FFF2-40B4-BE49-F238E27FC236}">
                <a16:creationId xmlns:a16="http://schemas.microsoft.com/office/drawing/2014/main" id="{EB98864A-1400-8C97-877B-AEB8DC3549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5075238"/>
            <a:ext cx="647700" cy="182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6" name="TextBox 9">
            <a:extLst>
              <a:ext uri="{FF2B5EF4-FFF2-40B4-BE49-F238E27FC236}">
                <a16:creationId xmlns:a16="http://schemas.microsoft.com/office/drawing/2014/main" id="{410596AE-389E-3C84-211A-6C680F941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257800"/>
            <a:ext cx="3787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Provides a description of the model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with number of parameters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E1289A4C-BF00-508C-F8C4-A50A5ABF8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Build the model - III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CC5281A7-D3A0-3B59-756B-C8ED782037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Model summary</a:t>
            </a:r>
          </a:p>
        </p:txBody>
      </p:sp>
      <p:sp>
        <p:nvSpPr>
          <p:cNvPr id="35844" name="Footer Placeholder 3">
            <a:extLst>
              <a:ext uri="{FF2B5EF4-FFF2-40B4-BE49-F238E27FC236}">
                <a16:creationId xmlns:a16="http://schemas.microsoft.com/office/drawing/2014/main" id="{C7ABB8A4-5AF3-46FC-026E-CA09ED1772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35845" name="Picture 4">
            <a:extLst>
              <a:ext uri="{FF2B5EF4-FFF2-40B4-BE49-F238E27FC236}">
                <a16:creationId xmlns:a16="http://schemas.microsoft.com/office/drawing/2014/main" id="{378B3AA5-D4E5-4E2B-6687-83851850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365375"/>
            <a:ext cx="5021262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0F6F009-4467-736D-E07F-A411FF5C3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 the model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08DAEB43-6ECA-94C7-DD54-3648029CB8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en-US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batch_size = </a:t>
            </a:r>
            <a:r>
              <a:rPr lang="en-US" altLang="en-US" sz="1600">
                <a:solidFill>
                  <a:srgbClr val="09885A"/>
                </a:solidFill>
                <a:latin typeface="Courier New" panose="02070309020205020404" pitchFamily="49" charset="0"/>
              </a:rPr>
              <a:t>128</a:t>
            </a:r>
            <a:endParaRPr lang="en-US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epochs = </a:t>
            </a:r>
            <a:r>
              <a:rPr lang="en-US" altLang="en-US" sz="1600">
                <a:solidFill>
                  <a:srgbClr val="09885A"/>
                </a:solidFill>
                <a:latin typeface="Courier New" panose="02070309020205020404" pitchFamily="49" charset="0"/>
              </a:rPr>
              <a:t>15</a:t>
            </a:r>
            <a:endParaRPr lang="en-US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b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model.</a:t>
            </a:r>
            <a:r>
              <a:rPr lang="en-US" altLang="en-US" sz="1600">
                <a:solidFill>
                  <a:srgbClr val="795E26"/>
                </a:solidFill>
                <a:latin typeface="Courier New" panose="02070309020205020404" pitchFamily="49" charset="0"/>
              </a:rPr>
              <a:t>compile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(loss=</a:t>
            </a:r>
            <a:r>
              <a:rPr lang="en-US" altLang="en-US" sz="1600">
                <a:solidFill>
                  <a:srgbClr val="A31515"/>
                </a:solidFill>
                <a:latin typeface="Courier New" panose="02070309020205020404" pitchFamily="49" charset="0"/>
              </a:rPr>
              <a:t>"categorical_crossentropy"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 optimizer=</a:t>
            </a:r>
            <a:r>
              <a:rPr lang="en-US" altLang="en-US" sz="1600">
                <a:solidFill>
                  <a:srgbClr val="A31515"/>
                </a:solidFill>
                <a:latin typeface="Courier New" panose="02070309020205020404" pitchFamily="49" charset="0"/>
              </a:rPr>
              <a:t>"adam"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 metrics=[</a:t>
            </a:r>
            <a:r>
              <a:rPr lang="en-US" altLang="en-US" sz="1600">
                <a:solidFill>
                  <a:srgbClr val="A31515"/>
                </a:solidFill>
                <a:latin typeface="Courier New" panose="02070309020205020404" pitchFamily="49" charset="0"/>
              </a:rPr>
              <a:t>"accuracy"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 marL="0" indent="0">
              <a:buFontTx/>
              <a:buNone/>
            </a:pPr>
            <a:b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model.fit(x_train, y_train, batch_size=batch_size, epochs=epochs, validation_split=</a:t>
            </a:r>
            <a:r>
              <a:rPr lang="en-US" altLang="en-US" sz="1600">
                <a:solidFill>
                  <a:srgbClr val="09885A"/>
                </a:solidFill>
                <a:latin typeface="Courier New" panose="02070309020205020404" pitchFamily="49" charset="0"/>
              </a:rPr>
              <a:t>0.1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</a:pPr>
            <a:endParaRPr lang="en-US" altLang="en-US" sz="1600"/>
          </a:p>
        </p:txBody>
      </p:sp>
      <p:sp>
        <p:nvSpPr>
          <p:cNvPr id="36868" name="Footer Placeholder 3">
            <a:extLst>
              <a:ext uri="{FF2B5EF4-FFF2-40B4-BE49-F238E27FC236}">
                <a16:creationId xmlns:a16="http://schemas.microsoft.com/office/drawing/2014/main" id="{865BDCB9-25EC-8CDB-AF99-DBD64BE403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36869" name="Oval 4">
            <a:extLst>
              <a:ext uri="{FF2B5EF4-FFF2-40B4-BE49-F238E27FC236}">
                <a16:creationId xmlns:a16="http://schemas.microsoft.com/office/drawing/2014/main" id="{57AE71B1-FAFD-A5AB-01E6-5A003BD73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3273425"/>
            <a:ext cx="792163" cy="360363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cxnSp>
        <p:nvCxnSpPr>
          <p:cNvPr id="36870" name="Straight Arrow Connector 5">
            <a:extLst>
              <a:ext uri="{FF2B5EF4-FFF2-40B4-BE49-F238E27FC236}">
                <a16:creationId xmlns:a16="http://schemas.microsoft.com/office/drawing/2014/main" id="{B4B7DC3F-D60B-437C-462E-A60D0C1BE92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923088" y="3078163"/>
            <a:ext cx="528637" cy="195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1" name="TextBox 9">
            <a:extLst>
              <a:ext uri="{FF2B5EF4-FFF2-40B4-BE49-F238E27FC236}">
                <a16:creationId xmlns:a16="http://schemas.microsoft.com/office/drawing/2014/main" id="{D918E3ED-FAE3-7644-2D03-E5A0795A2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2708275"/>
            <a:ext cx="277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Gradient-based optimizer</a:t>
            </a:r>
          </a:p>
        </p:txBody>
      </p:sp>
      <p:sp>
        <p:nvSpPr>
          <p:cNvPr id="36872" name="Oval 9">
            <a:extLst>
              <a:ext uri="{FF2B5EF4-FFF2-40B4-BE49-F238E27FC236}">
                <a16:creationId xmlns:a16="http://schemas.microsoft.com/office/drawing/2014/main" id="{DD497245-D84A-44D4-4B83-F2F15C28C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278313"/>
            <a:ext cx="431800" cy="374650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cxnSp>
        <p:nvCxnSpPr>
          <p:cNvPr id="36873" name="Straight Arrow Connector 10">
            <a:extLst>
              <a:ext uri="{FF2B5EF4-FFF2-40B4-BE49-F238E27FC236}">
                <a16:creationId xmlns:a16="http://schemas.microsoft.com/office/drawing/2014/main" id="{F39BA799-8AFD-1D80-4338-59ACC3DB43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32138" y="4616450"/>
            <a:ext cx="576262" cy="2524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4" name="TextBox 9">
            <a:extLst>
              <a:ext uri="{FF2B5EF4-FFF2-40B4-BE49-F238E27FC236}">
                <a16:creationId xmlns:a16="http://schemas.microsoft.com/office/drawing/2014/main" id="{B36D11E1-EE5E-CB0F-7C9C-016938BD6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4724400"/>
            <a:ext cx="478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10% of the training data is used for validation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CD9E54B6-533F-372E-B62D-AC31ACFB2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Evaluate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2C141-A92A-982D-40B8-40BF2BE4A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score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model.evaluate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x_test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y_test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verbose=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"Test loss:"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score[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 marL="0" indent="0">
              <a:buFontTx/>
              <a:buNone/>
              <a:defRPr/>
            </a:pPr>
            <a:r>
              <a:rPr lang="en-US" sz="1600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"Test accuracy:"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score[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Results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Test loss: 0.023472992703318596 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Test accuracy: 0.9912999868392944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892" name="Footer Placeholder 3">
            <a:extLst>
              <a:ext uri="{FF2B5EF4-FFF2-40B4-BE49-F238E27FC236}">
                <a16:creationId xmlns:a16="http://schemas.microsoft.com/office/drawing/2014/main" id="{0C52A36D-57DA-9C3D-9F1E-4852CCA3C5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6DB07616-38B7-1D8A-F312-562447183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Weight decay in Keras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9BB7B935-6997-617C-6DE9-A1EC74885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Added to each layer</a:t>
            </a:r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36C1C416-0532-53B0-E940-114C8040D2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38917" name="Picture 6">
            <a:extLst>
              <a:ext uri="{FF2B5EF4-FFF2-40B4-BE49-F238E27FC236}">
                <a16:creationId xmlns:a16="http://schemas.microsoft.com/office/drawing/2014/main" id="{C27FF861-77D2-FB7E-9D09-D33903C5B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514600"/>
            <a:ext cx="5718175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B7B3ED5-ABE4-5E01-C9C9-9B36D2118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stopping in Keras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851CFE32-6F4B-B362-06D7-E1F04E1C66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2800"/>
              <a:t>Then call “callbacks” into model.fit()</a:t>
            </a:r>
          </a:p>
          <a:p>
            <a:endParaRPr lang="en-US" altLang="en-US" sz="2800"/>
          </a:p>
          <a:p>
            <a:r>
              <a:rPr lang="en-US" altLang="en-US" sz="2400"/>
              <a:t>Patience = number of epochs with no improvement after which training is stopped</a:t>
            </a:r>
          </a:p>
          <a:p>
            <a:r>
              <a:rPr lang="en-US" altLang="en-US" sz="2400"/>
              <a:t>Min_delta = minimum change</a:t>
            </a:r>
          </a:p>
          <a:p>
            <a:r>
              <a:rPr lang="en-US" altLang="en-US" sz="2400"/>
              <a:t>Restore_best_weights = keep best model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39940" name="Footer Placeholder 3">
            <a:extLst>
              <a:ext uri="{FF2B5EF4-FFF2-40B4-BE49-F238E27FC236}">
                <a16:creationId xmlns:a16="http://schemas.microsoft.com/office/drawing/2014/main" id="{0709B969-659E-50FA-051E-48CAD929EE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39941" name="Picture 4">
            <a:extLst>
              <a:ext uri="{FF2B5EF4-FFF2-40B4-BE49-F238E27FC236}">
                <a16:creationId xmlns:a16="http://schemas.microsoft.com/office/drawing/2014/main" id="{C5ACCEAB-61BC-F593-B7B8-DFDBB9E1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00213"/>
            <a:ext cx="770572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7382E885-8769-2C16-C904-4BBD04F27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Transfer learning Keras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EC4F5DC-C859-1A4C-7622-281F9F25E9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Load a pre-trained model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Feature extractor:</a:t>
            </a:r>
          </a:p>
          <a:p>
            <a:r>
              <a:rPr lang="en-US" altLang="en-US"/>
              <a:t>Fine-tuning:</a:t>
            </a:r>
          </a:p>
          <a:p>
            <a:r>
              <a:rPr lang="en-US" altLang="en-US"/>
              <a:t>Then add a classification head</a:t>
            </a:r>
          </a:p>
        </p:txBody>
      </p:sp>
      <p:sp>
        <p:nvSpPr>
          <p:cNvPr id="40964" name="Footer Placeholder 3">
            <a:extLst>
              <a:ext uri="{FF2B5EF4-FFF2-40B4-BE49-F238E27FC236}">
                <a16:creationId xmlns:a16="http://schemas.microsoft.com/office/drawing/2014/main" id="{1C028EFA-F731-F5CF-A48A-9C69405DCA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40965" name="Picture 4">
            <a:extLst>
              <a:ext uri="{FF2B5EF4-FFF2-40B4-BE49-F238E27FC236}">
                <a16:creationId xmlns:a16="http://schemas.microsoft.com/office/drawing/2014/main" id="{4C864C8B-1E02-8C63-E8AB-CB06701E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349500"/>
            <a:ext cx="69723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>
            <a:extLst>
              <a:ext uri="{FF2B5EF4-FFF2-40B4-BE49-F238E27FC236}">
                <a16:creationId xmlns:a16="http://schemas.microsoft.com/office/drawing/2014/main" id="{ED4E317F-CD3F-33E2-46D0-2E027CFC5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76700"/>
            <a:ext cx="3024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6">
            <a:extLst>
              <a:ext uri="{FF2B5EF4-FFF2-40B4-BE49-F238E27FC236}">
                <a16:creationId xmlns:a16="http://schemas.microsoft.com/office/drawing/2014/main" id="{321D459E-EE93-914F-528A-B4A9E3B0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638675"/>
            <a:ext cx="30241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38DE78D-C7EF-935A-170C-26E131C24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Resources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3E0BCBA-D0D4-710B-936B-AC0398580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/>
            <a:r>
              <a:rPr lang="en-US" altLang="en-US"/>
              <a:t>I. Goodfellow, Y. Bengio, and A. Courville. Deep learning. Cambridge: MIT press, 2016.</a:t>
            </a:r>
            <a:endParaRPr lang="en-GB" altLang="pt-PT"/>
          </a:p>
          <a:p>
            <a:pPr lvl="1" eaLnBrk="1" hangingPunct="1"/>
            <a:r>
              <a:rPr lang="en-GB" altLang="pt-PT"/>
              <a:t>Chapter 7 – “Regularization for deep learning”</a:t>
            </a:r>
          </a:p>
          <a:p>
            <a:pPr eaLnBrk="1" hangingPunct="1"/>
            <a:r>
              <a:rPr lang="en-GB" altLang="pt-PT">
                <a:hlinkClick r:id="rId2"/>
              </a:rPr>
              <a:t>https://www.tensorflow.org/tutorials/keras</a:t>
            </a:r>
            <a:endParaRPr lang="en-GB" altLang="pt-PT"/>
          </a:p>
          <a:p>
            <a:pPr eaLnBrk="1" hangingPunct="1"/>
            <a:r>
              <a:rPr lang="en-GB" altLang="pt-PT">
                <a:hlinkClick r:id="rId3"/>
              </a:rPr>
              <a:t>https://www.tensorflow.org/tutorials/images</a:t>
            </a:r>
            <a:endParaRPr lang="en-GB" altLang="pt-PT"/>
          </a:p>
          <a:p>
            <a:pPr eaLnBrk="1" hangingPunct="1"/>
            <a:endParaRPr lang="en-GB" altLang="pt-PT"/>
          </a:p>
          <a:p>
            <a:pPr eaLnBrk="1" hangingPunct="1"/>
            <a:endParaRPr lang="en-US" altLang="en-US"/>
          </a:p>
        </p:txBody>
      </p:sp>
      <p:sp>
        <p:nvSpPr>
          <p:cNvPr id="41988" name="Footer Placeholder 1">
            <a:extLst>
              <a:ext uri="{FF2B5EF4-FFF2-40B4-BE49-F238E27FC236}">
                <a16:creationId xmlns:a16="http://schemas.microsoft.com/office/drawing/2014/main" id="{54F69704-094E-3A20-4235-52F4BC00E0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>
            <a:extLst>
              <a:ext uri="{FF2B5EF4-FFF2-40B4-BE49-F238E27FC236}">
                <a16:creationId xmlns:a16="http://schemas.microsoft.com/office/drawing/2014/main" id="{7FCFC721-BA2A-2C9C-F980-E785551D85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B16731A-4DB2-DF97-B2F5-96D37B7E2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7B40953-F803-7B02-9F3D-054986BB6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Techniques to reduce overfitting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Deep learning examples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0BF05C6-B127-6347-9D4B-C2D23749C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Generalization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F78CAE3F-D1EF-B4A1-44E0-A02752980B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Deep neural network =&gt; high number of parameters (high complexity)</a:t>
            </a:r>
          </a:p>
          <a:p>
            <a:r>
              <a:rPr lang="en-US" altLang="en-US"/>
              <a:t>They require large training datasets</a:t>
            </a:r>
          </a:p>
          <a:p>
            <a:endParaRPr lang="en-US" altLang="en-US"/>
          </a:p>
          <a:p>
            <a:r>
              <a:rPr lang="en-US" altLang="en-US"/>
              <a:t>What can we do when we do not have a large annotated training dataset?</a:t>
            </a:r>
          </a:p>
        </p:txBody>
      </p:sp>
      <p:sp>
        <p:nvSpPr>
          <p:cNvPr id="11268" name="Footer Placeholder 3">
            <a:extLst>
              <a:ext uri="{FF2B5EF4-FFF2-40B4-BE49-F238E27FC236}">
                <a16:creationId xmlns:a16="http://schemas.microsoft.com/office/drawing/2014/main" id="{0CBF0441-690E-6171-617B-DD3EA2A52B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4C4BFC5-6912-E893-CBEA-5D2F08B22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Regularization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7C3BC20-88CD-3171-4F3B-979FA961BD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“Regularization is any modification we make to a learning algorithm that is intended to reduce its generalization error but not its training error.”</a:t>
            </a:r>
          </a:p>
        </p:txBody>
      </p:sp>
      <p:sp>
        <p:nvSpPr>
          <p:cNvPr id="12292" name="Footer Placeholder 3">
            <a:extLst>
              <a:ext uri="{FF2B5EF4-FFF2-40B4-BE49-F238E27FC236}">
                <a16:creationId xmlns:a16="http://schemas.microsoft.com/office/drawing/2014/main" id="{2ABA479D-35B9-D4C2-1249-FF5412EE9D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D077349-FC47-795C-F44C-7E1E0260D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Weight regularization</a:t>
            </a:r>
          </a:p>
        </p:txBody>
      </p:sp>
      <p:pic>
        <p:nvPicPr>
          <p:cNvPr id="13315" name="Content Placeholder 2">
            <a:extLst>
              <a:ext uri="{FF2B5EF4-FFF2-40B4-BE49-F238E27FC236}">
                <a16:creationId xmlns:a16="http://schemas.microsoft.com/office/drawing/2014/main" id="{23204B5E-0189-B34D-4464-8C9A604B285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8458200" cy="4610100"/>
          </a:xfrm>
        </p:spPr>
      </p:pic>
      <p:sp>
        <p:nvSpPr>
          <p:cNvPr id="13316" name="Footer Placeholder 3">
            <a:extLst>
              <a:ext uri="{FF2B5EF4-FFF2-40B4-BE49-F238E27FC236}">
                <a16:creationId xmlns:a16="http://schemas.microsoft.com/office/drawing/2014/main" id="{4BA5046C-7545-EB22-1A35-064981A292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E1586AB-C109-886F-6188-B74995C39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Weight decay</a:t>
            </a:r>
          </a:p>
        </p:txBody>
      </p:sp>
      <p:pic>
        <p:nvPicPr>
          <p:cNvPr id="14339" name="Content Placeholder 2">
            <a:extLst>
              <a:ext uri="{FF2B5EF4-FFF2-40B4-BE49-F238E27FC236}">
                <a16:creationId xmlns:a16="http://schemas.microsoft.com/office/drawing/2014/main" id="{90170156-DD6E-B896-9FCE-78D223510B7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8382000" cy="4610100"/>
          </a:xfrm>
        </p:spPr>
      </p:pic>
      <p:sp>
        <p:nvSpPr>
          <p:cNvPr id="14340" name="Footer Placeholder 3">
            <a:extLst>
              <a:ext uri="{FF2B5EF4-FFF2-40B4-BE49-F238E27FC236}">
                <a16:creationId xmlns:a16="http://schemas.microsoft.com/office/drawing/2014/main" id="{E223F5D8-78EB-3762-439E-EBDE85A752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EF11BF16-E2C1-68F1-6CB6-E347A96D5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857625"/>
            <a:ext cx="24479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53F155F-FED6-40DE-3F1B-3DD659D17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Dropout</a:t>
            </a:r>
          </a:p>
        </p:txBody>
      </p:sp>
      <p:sp>
        <p:nvSpPr>
          <p:cNvPr id="16387" name="Content Placeholder 4">
            <a:extLst>
              <a:ext uri="{FF2B5EF4-FFF2-40B4-BE49-F238E27FC236}">
                <a16:creationId xmlns:a16="http://schemas.microsoft.com/office/drawing/2014/main" id="{86A73ECF-5FB1-A655-D129-2542327AC0C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r>
              <a:rPr lang="en-US" altLang="en-US" sz="2400"/>
              <a:t>During training, randomly switch off a fraction of the input or hidden units</a:t>
            </a:r>
          </a:p>
          <a:p>
            <a:endParaRPr lang="en-US" altLang="en-US" sz="2400"/>
          </a:p>
          <a:p>
            <a:r>
              <a:rPr lang="en-US" altLang="en-US" sz="2400"/>
              <a:t>It avoids giving too much relevance to some training features</a:t>
            </a:r>
          </a:p>
          <a:p>
            <a:endParaRPr lang="en-US" altLang="en-US" sz="2400"/>
          </a:p>
          <a:p>
            <a:r>
              <a:rPr lang="en-US" altLang="en-US" sz="2400"/>
              <a:t>It approximates bagging and ensemble learning over all sub-models (Monte-Carlo sampling)</a:t>
            </a:r>
          </a:p>
        </p:txBody>
      </p:sp>
      <p:pic>
        <p:nvPicPr>
          <p:cNvPr id="16388" name="Content Placeholder 6">
            <a:extLst>
              <a:ext uri="{FF2B5EF4-FFF2-40B4-BE49-F238E27FC236}">
                <a16:creationId xmlns:a16="http://schemas.microsoft.com/office/drawing/2014/main" id="{59C7E917-97F3-FE3C-74FF-04C0826189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98650"/>
            <a:ext cx="4038600" cy="3929063"/>
          </a:xfrm>
        </p:spPr>
      </p:pic>
      <p:sp>
        <p:nvSpPr>
          <p:cNvPr id="16389" name="Footer Placeholder 3">
            <a:extLst>
              <a:ext uri="{FF2B5EF4-FFF2-40B4-BE49-F238E27FC236}">
                <a16:creationId xmlns:a16="http://schemas.microsoft.com/office/drawing/2014/main" id="{5849A82B-F579-AF8A-CAAC-36DA2413EE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5203EFE-D394-29EB-6572-50F019F25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stopping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458FC55-8AD5-375F-8129-4F2A0EA446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Retain the model which performs best on the validation set (hopefully, test set too)</a:t>
            </a:r>
          </a:p>
          <a:p>
            <a:endParaRPr lang="en-US" altLang="en-US"/>
          </a:p>
        </p:txBody>
      </p:sp>
      <p:sp>
        <p:nvSpPr>
          <p:cNvPr id="18436" name="Footer Placeholder 3">
            <a:extLst>
              <a:ext uri="{FF2B5EF4-FFF2-40B4-BE49-F238E27FC236}">
                <a16:creationId xmlns:a16="http://schemas.microsoft.com/office/drawing/2014/main" id="{92C9FE50-53DA-197D-5A2C-866952B295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1400">
                <a:solidFill>
                  <a:srgbClr val="0000FF"/>
                </a:solidFill>
              </a:rPr>
              <a:t>Computer Vision - TP10 -  Deep Learning Resources and Examples</a:t>
            </a:r>
          </a:p>
        </p:txBody>
      </p:sp>
      <p:pic>
        <p:nvPicPr>
          <p:cNvPr id="18437" name="Picture 2" descr="Early Stopping in Practice: an example with Keras and TensorFlow 2.0 | by  B. Chen | Towards Data Science">
            <a:extLst>
              <a:ext uri="{FF2B5EF4-FFF2-40B4-BE49-F238E27FC236}">
                <a16:creationId xmlns:a16="http://schemas.microsoft.com/office/drawing/2014/main" id="{359A67D2-86E9-EB27-61A1-3BA172C21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3079750"/>
            <a:ext cx="47974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6">
            <a:extLst>
              <a:ext uri="{FF2B5EF4-FFF2-40B4-BE49-F238E27FC236}">
                <a16:creationId xmlns:a16="http://schemas.microsoft.com/office/drawing/2014/main" id="{89E5C4D7-1329-9484-582F-027B7937F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3111500"/>
            <a:ext cx="424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https://towardsdatascience.com/a-practical-introduction-to-early-stopping-in-machine-learning-550ac88bc8fd</a:t>
            </a:r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23052</TotalTime>
  <Words>1309</Words>
  <Application>Microsoft Office PowerPoint</Application>
  <PresentationFormat>Apresentação no Ecrã (4:3)</PresentationFormat>
  <Paragraphs>228</Paragraphs>
  <Slides>29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3" baseType="lpstr">
      <vt:lpstr>Arial</vt:lpstr>
      <vt:lpstr>Courier New</vt:lpstr>
      <vt:lpstr>Source Sans Pro</vt:lpstr>
      <vt:lpstr>Modelo de apresentação predefinido</vt:lpstr>
      <vt:lpstr>Apresentação do PowerPoint</vt:lpstr>
      <vt:lpstr>Outline</vt:lpstr>
      <vt:lpstr>Outline</vt:lpstr>
      <vt:lpstr>Generalization</vt:lpstr>
      <vt:lpstr>Regularization</vt:lpstr>
      <vt:lpstr>Weight regularization</vt:lpstr>
      <vt:lpstr>Weight decay</vt:lpstr>
      <vt:lpstr>Dropout</vt:lpstr>
      <vt:lpstr>Early stopping</vt:lpstr>
      <vt:lpstr>Early stopping</vt:lpstr>
      <vt:lpstr>Data augmentation</vt:lpstr>
      <vt:lpstr>Data augmentation</vt:lpstr>
      <vt:lpstr>Transfer learning</vt:lpstr>
      <vt:lpstr>Transfer learning</vt:lpstr>
      <vt:lpstr>Transfer learning schemes</vt:lpstr>
      <vt:lpstr>Outline</vt:lpstr>
      <vt:lpstr>Example in Keras </vt:lpstr>
      <vt:lpstr>Setup</vt:lpstr>
      <vt:lpstr>Prepare the data</vt:lpstr>
      <vt:lpstr>Prepare the data</vt:lpstr>
      <vt:lpstr>Build the model - I</vt:lpstr>
      <vt:lpstr>Build the model - II</vt:lpstr>
      <vt:lpstr>Build the model - III</vt:lpstr>
      <vt:lpstr>Train the model</vt:lpstr>
      <vt:lpstr>Evaluate the model</vt:lpstr>
      <vt:lpstr>Weight decay in Keras</vt:lpstr>
      <vt:lpstr>Early stopping in Keras</vt:lpstr>
      <vt:lpstr>Transfer learning Keras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818</cp:revision>
  <cp:lastPrinted>2018-11-22T11:00:34Z</cp:lastPrinted>
  <dcterms:created xsi:type="dcterms:W3CDTF">2006-09-04T13:22:43Z</dcterms:created>
  <dcterms:modified xsi:type="dcterms:W3CDTF">2022-09-01T13:22:33Z</dcterms:modified>
</cp:coreProperties>
</file>