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88149250_2145x1620.jpg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1169517375_2880x1920.jpg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184386109_2439x1626.jpg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169517375_2880x1920.jpg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69517375_2880x1920.jpg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84386109_2439x1626.jpg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988149250_2145x1620.jpg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gramação em Lógic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Programação em Lógica</a:t>
            </a:r>
          </a:p>
        </p:txBody>
      </p:sp>
      <p:sp>
        <p:nvSpPr>
          <p:cNvPr id="152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Logic Programmi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Logic Programming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redicate Calcul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Predicate Calculus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440" y="2858019"/>
            <a:ext cx="16637001" cy="1089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Resolution</a:t>
            </a:r>
          </a:p>
        </p:txBody>
      </p:sp>
      <p:sp>
        <p:nvSpPr>
          <p:cNvPr id="19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4410" y="3230708"/>
            <a:ext cx="13863500" cy="1037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ogram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</a:t>
            </a:r>
          </a:p>
        </p:txBody>
      </p:sp>
      <p:sp>
        <p:nvSpPr>
          <p:cNvPr id="156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Programming is difficult:…"/>
          <p:cNvSpPr txBox="1"/>
          <p:nvPr>
            <p:ph type="body" sz="half" idx="1"/>
          </p:nvPr>
        </p:nvSpPr>
        <p:spPr>
          <a:xfrm>
            <a:off x="1059389" y="3709739"/>
            <a:ext cx="21844001" cy="4006053"/>
          </a:xfrm>
          <a:prstGeom prst="rect">
            <a:avLst/>
          </a:prstGeom>
        </p:spPr>
        <p:txBody>
          <a:bodyPr/>
          <a:lstStyle/>
          <a:p>
            <a:pPr/>
            <a:r>
              <a:t>Programming is difficult:</a:t>
            </a:r>
          </a:p>
          <a:p>
            <a:pPr lvl="1"/>
            <a:r>
              <a:t>You must keep track of the whole state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3475" y="5789737"/>
            <a:ext cx="13483054" cy="7550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5647" y="9289305"/>
            <a:ext cx="5019924" cy="3862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9251" t="218" r="9251" b="18285"/>
          <a:stretch>
            <a:fillRect/>
          </a:stretch>
        </p:blipFill>
        <p:spPr>
          <a:xfrm>
            <a:off x="16605310" y="3754909"/>
            <a:ext cx="3810001" cy="508000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mproving Program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Improving Programming</a:t>
            </a:r>
          </a:p>
        </p:txBody>
      </p:sp>
      <p:sp>
        <p:nvSpPr>
          <p:cNvPr id="1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456" y="3608165"/>
            <a:ext cx="7620001" cy="76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4600" y="3498145"/>
            <a:ext cx="15771524" cy="9979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7893" y="961603"/>
            <a:ext cx="14268984" cy="12490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alk to the Computer"/>
          <p:cNvSpPr txBox="1"/>
          <p:nvPr/>
        </p:nvSpPr>
        <p:spPr>
          <a:xfrm>
            <a:off x="5153355" y="5828853"/>
            <a:ext cx="14077290" cy="205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  <a:latin typeface="+mn-lt"/>
                <a:ea typeface="+mn-ea"/>
                <a:cs typeface="+mn-cs"/>
                <a:sym typeface="Graphik Semibold"/>
              </a:defRPr>
            </a:lvl1pPr>
          </a:lstStyle>
          <a:p>
            <a:pPr/>
            <a:r>
              <a:t>Talk to the Computer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e give the Problem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1950671">
              <a:defRPr spc="-358" sz="17920"/>
            </a:lvl1pPr>
          </a:lstStyle>
          <a:p>
            <a:pPr/>
            <a:r>
              <a:t>We give the Problem</a:t>
            </a:r>
          </a:p>
        </p:txBody>
      </p:sp>
      <p:sp>
        <p:nvSpPr>
          <p:cNvPr id="171" name="Fact information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computer gives the Solution"/>
          <p:cNvSpPr txBox="1"/>
          <p:nvPr>
            <p:ph type="body" sz="half" idx="1"/>
          </p:nvPr>
        </p:nvSpPr>
        <p:spPr>
          <a:xfrm>
            <a:off x="1270000" y="3900381"/>
            <a:ext cx="21844000" cy="4488605"/>
          </a:xfrm>
          <a:prstGeom prst="rect">
            <a:avLst/>
          </a:prstGeom>
        </p:spPr>
        <p:txBody>
          <a:bodyPr/>
          <a:lstStyle>
            <a:lvl1pPr defTabSz="1560536">
              <a:defRPr spc="-286" sz="14336"/>
            </a:lvl1pPr>
          </a:lstStyle>
          <a:p>
            <a:pPr/>
            <a:r>
              <a:t>The computer gives the Solution</a:t>
            </a:r>
          </a:p>
        </p:txBody>
      </p:sp>
      <p:sp>
        <p:nvSpPr>
          <p:cNvPr id="174" name="Fact information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ROLOG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PROLOG</a:t>
            </a:r>
          </a:p>
        </p:txBody>
      </p:sp>
      <p:sp>
        <p:nvSpPr>
          <p:cNvPr id="177" name="The Languag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olog vs History of Log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Prolog vs History of Logic</a:t>
            </a:r>
          </a:p>
        </p:txBody>
      </p:sp>
      <p:sp>
        <p:nvSpPr>
          <p:cNvPr id="180" name="Aristotle, Alice, and Robins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Aristotle, Alice, and Robinson</a:t>
            </a:r>
          </a:p>
        </p:txBody>
      </p:sp>
      <p:sp>
        <p:nvSpPr>
          <p:cNvPr id="181" name="Logic is about the truth of statements"/>
          <p:cNvSpPr txBox="1"/>
          <p:nvPr>
            <p:ph type="body" idx="1"/>
          </p:nvPr>
        </p:nvSpPr>
        <p:spPr>
          <a:xfrm>
            <a:off x="4688983" y="3436197"/>
            <a:ext cx="21844001" cy="8432801"/>
          </a:xfrm>
          <a:prstGeom prst="rect">
            <a:avLst/>
          </a:prstGeom>
        </p:spPr>
        <p:txBody>
          <a:bodyPr/>
          <a:lstStyle/>
          <a:p>
            <a:pPr/>
            <a:r>
              <a:t>Logic is about the truth of statements</a:t>
            </a:r>
          </a:p>
          <a:p>
            <a:pPr/>
          </a:p>
        </p:txBody>
      </p:sp>
      <p:sp>
        <p:nvSpPr>
          <p:cNvPr id="182" name="MP:…"/>
          <p:cNvSpPr txBox="1"/>
          <p:nvPr/>
        </p:nvSpPr>
        <p:spPr>
          <a:xfrm>
            <a:off x="9798018" y="5542324"/>
            <a:ext cx="4787964" cy="476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2400"/>
              </a:spcBef>
              <a:defRPr spc="-55" sz="5500"/>
            </a:pPr>
            <a:r>
              <a:t>MP:</a:t>
            </a:r>
          </a:p>
          <a:p>
            <a:pPr algn="l">
              <a:spcBef>
                <a:spcPts val="2400"/>
              </a:spcBef>
              <a:defRPr spc="-55" sz="5500"/>
            </a:pPr>
            <a:r>
              <a:t>John is a robot</a:t>
            </a:r>
          </a:p>
          <a:p>
            <a:pPr algn="l">
              <a:spcBef>
                <a:spcPts val="2400"/>
              </a:spcBef>
              <a:defRPr spc="-55" sz="5500"/>
            </a:pPr>
            <a:r>
              <a:t>Robots eat oil</a:t>
            </a:r>
          </a:p>
          <a:p>
            <a:pPr algn="l">
              <a:spcBef>
                <a:spcPts val="2400"/>
              </a:spcBef>
              <a:defRPr spc="-55" sz="5500"/>
            </a:pPr>
            <a:r>
              <a:t>John eats oil.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811" y="6096822"/>
            <a:ext cx="7405919" cy="4821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41828" y="3735432"/>
            <a:ext cx="5588001" cy="838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athematical Logic"/>
          <p:cNvSpPr txBox="1"/>
          <p:nvPr>
            <p:ph type="title"/>
          </p:nvPr>
        </p:nvSpPr>
        <p:spPr>
          <a:xfrm>
            <a:off x="1270000" y="199200"/>
            <a:ext cx="21844001" cy="1557438"/>
          </a:xfrm>
          <a:prstGeom prst="rect">
            <a:avLst/>
          </a:prstGeom>
        </p:spPr>
        <p:txBody>
          <a:bodyPr/>
          <a:lstStyle/>
          <a:p>
            <a:pPr/>
            <a:r>
              <a:t>Mathematical Logic</a:t>
            </a:r>
          </a:p>
        </p:txBody>
      </p:sp>
      <p:sp>
        <p:nvSpPr>
          <p:cNvPr id="187" name="Prove-a-Proof ltd"/>
          <p:cNvSpPr txBox="1"/>
          <p:nvPr>
            <p:ph type="body" idx="21"/>
          </p:nvPr>
        </p:nvSpPr>
        <p:spPr>
          <a:xfrm>
            <a:off x="1269999" y="2133322"/>
            <a:ext cx="21844001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Prove-a-Proof ltd</a:t>
            </a:r>
          </a:p>
        </p:txBody>
      </p:sp>
      <p:sp>
        <p:nvSpPr>
          <p:cNvPr id="188" name="Slide bullet text"/>
          <p:cNvSpPr txBox="1"/>
          <p:nvPr>
            <p:ph type="body" sz="quarter" idx="1"/>
          </p:nvPr>
        </p:nvSpPr>
        <p:spPr>
          <a:xfrm>
            <a:off x="1269999" y="4267199"/>
            <a:ext cx="7135806" cy="84328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9" y="4267199"/>
            <a:ext cx="5537866" cy="7654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75022" y="4584522"/>
            <a:ext cx="8295256" cy="5534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